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99"/>
  </p:notesMasterIdLst>
  <p:sldIdLst>
    <p:sldId id="560" r:id="rId2"/>
    <p:sldId id="561" r:id="rId3"/>
    <p:sldId id="339" r:id="rId4"/>
    <p:sldId id="340" r:id="rId5"/>
    <p:sldId id="261" r:id="rId6"/>
    <p:sldId id="263" r:id="rId7"/>
    <p:sldId id="315" r:id="rId8"/>
    <p:sldId id="562" r:id="rId9"/>
    <p:sldId id="563" r:id="rId10"/>
    <p:sldId id="564" r:id="rId11"/>
    <p:sldId id="565" r:id="rId12"/>
    <p:sldId id="566" r:id="rId13"/>
    <p:sldId id="567" r:id="rId14"/>
    <p:sldId id="298" r:id="rId15"/>
    <p:sldId id="264" r:id="rId16"/>
    <p:sldId id="299" r:id="rId17"/>
    <p:sldId id="301" r:id="rId18"/>
    <p:sldId id="300" r:id="rId19"/>
    <p:sldId id="266" r:id="rId20"/>
    <p:sldId id="359" r:id="rId21"/>
    <p:sldId id="303" r:id="rId22"/>
    <p:sldId id="267" r:id="rId23"/>
    <p:sldId id="269" r:id="rId24"/>
    <p:sldId id="358" r:id="rId25"/>
    <p:sldId id="304" r:id="rId26"/>
    <p:sldId id="270" r:id="rId27"/>
    <p:sldId id="272" r:id="rId28"/>
    <p:sldId id="305" r:id="rId29"/>
    <p:sldId id="273" r:id="rId30"/>
    <p:sldId id="275" r:id="rId31"/>
    <p:sldId id="306" r:id="rId32"/>
    <p:sldId id="276" r:id="rId33"/>
    <p:sldId id="278" r:id="rId34"/>
    <p:sldId id="279" r:id="rId35"/>
    <p:sldId id="568" r:id="rId36"/>
    <p:sldId id="569" r:id="rId37"/>
    <p:sldId id="570" r:id="rId38"/>
    <p:sldId id="283" r:id="rId39"/>
    <p:sldId id="571" r:id="rId40"/>
    <p:sldId id="350" r:id="rId41"/>
    <p:sldId id="351" r:id="rId42"/>
    <p:sldId id="296" r:id="rId43"/>
    <p:sldId id="290" r:id="rId44"/>
    <p:sldId id="352" r:id="rId45"/>
    <p:sldId id="353" r:id="rId46"/>
    <p:sldId id="354" r:id="rId47"/>
    <p:sldId id="355" r:id="rId48"/>
    <p:sldId id="317" r:id="rId49"/>
    <p:sldId id="374" r:id="rId50"/>
    <p:sldId id="376" r:id="rId51"/>
    <p:sldId id="375" r:id="rId52"/>
    <p:sldId id="377" r:id="rId53"/>
    <p:sldId id="318" r:id="rId54"/>
    <p:sldId id="319" r:id="rId55"/>
    <p:sldId id="573" r:id="rId56"/>
    <p:sldId id="574" r:id="rId57"/>
    <p:sldId id="572" r:id="rId58"/>
    <p:sldId id="320" r:id="rId59"/>
    <p:sldId id="321" r:id="rId60"/>
    <p:sldId id="322" r:id="rId61"/>
    <p:sldId id="323" r:id="rId62"/>
    <p:sldId id="324" r:id="rId63"/>
    <p:sldId id="325" r:id="rId64"/>
    <p:sldId id="345" r:id="rId65"/>
    <p:sldId id="367" r:id="rId66"/>
    <p:sldId id="346" r:id="rId67"/>
    <p:sldId id="368" r:id="rId68"/>
    <p:sldId id="575" r:id="rId69"/>
    <p:sldId id="326" r:id="rId70"/>
    <p:sldId id="369" r:id="rId71"/>
    <p:sldId id="327" r:id="rId72"/>
    <p:sldId id="370" r:id="rId73"/>
    <p:sldId id="328" r:id="rId74"/>
    <p:sldId id="371" r:id="rId75"/>
    <p:sldId id="329" r:id="rId76"/>
    <p:sldId id="372" r:id="rId77"/>
    <p:sldId id="373" r:id="rId78"/>
    <p:sldId id="330" r:id="rId79"/>
    <p:sldId id="331" r:id="rId80"/>
    <p:sldId id="332" r:id="rId81"/>
    <p:sldId id="333" r:id="rId82"/>
    <p:sldId id="334" r:id="rId83"/>
    <p:sldId id="338" r:id="rId84"/>
    <p:sldId id="335" r:id="rId85"/>
    <p:sldId id="378" r:id="rId86"/>
    <p:sldId id="379" r:id="rId87"/>
    <p:sldId id="380" r:id="rId88"/>
    <p:sldId id="381" r:id="rId89"/>
    <p:sldId id="382" r:id="rId90"/>
    <p:sldId id="383" r:id="rId91"/>
    <p:sldId id="384" r:id="rId92"/>
    <p:sldId id="385" r:id="rId93"/>
    <p:sldId id="386" r:id="rId94"/>
    <p:sldId id="387" r:id="rId95"/>
    <p:sldId id="388" r:id="rId96"/>
    <p:sldId id="389" r:id="rId97"/>
    <p:sldId id="348"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54"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6DFE4F-1CEC-4579-A2B6-DC48E70C9BF5}" type="datetimeFigureOut">
              <a:rPr lang="pl-PL" smtClean="0"/>
              <a:pPr/>
              <a:t>08.01.2024</a:t>
            </a:fld>
            <a:endParaRPr lang="pl-PL"/>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CE40C3-32F7-498D-B6B4-349AAA321F77}"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35843"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37891"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38915"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40963"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43011"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45059"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47107"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49155"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51203"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cs typeface="Lucida Sans Unicode" pitchFamily="34" charset="0"/>
            </a:endParaRPr>
          </a:p>
        </p:txBody>
      </p:sp>
      <p:sp>
        <p:nvSpPr>
          <p:cNvPr id="52227" name="Rectangle 2"/>
          <p:cNvSpPr>
            <a:spLocks noGrp="1" noChangeArrowheads="1"/>
          </p:cNvSpPr>
          <p:nvPr>
            <p:ph type="body"/>
          </p:nvPr>
        </p:nvSpPr>
        <p:spPr>
          <a:xfrm>
            <a:off x="685800" y="4343400"/>
            <a:ext cx="5483225" cy="4111625"/>
          </a:xfrm>
          <a:noFill/>
          <a:ln/>
        </p:spPr>
        <p:txBody>
          <a:bodyPr wrap="none" anchor="ctr"/>
          <a:lstStyle/>
          <a:p>
            <a:endParaRPr 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1CE40C3-32F7-498D-B6B4-349AAA321F77}" type="slidenum">
              <a:rPr lang="pl-PL" smtClean="0"/>
              <a:pPr/>
              <a:t>71</a:t>
            </a:fld>
            <a:endParaRPr lang="pl-PL"/>
          </a:p>
        </p:txBody>
      </p:sp>
    </p:spTree>
    <p:extLst>
      <p:ext uri="{BB962C8B-B14F-4D97-AF65-F5344CB8AC3E}">
        <p14:creationId xmlns:p14="http://schemas.microsoft.com/office/powerpoint/2010/main" val="288274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44560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4109905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51442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284135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372794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3"/>
          <p:cNvSpPr>
            <a:spLocks noGrp="1"/>
          </p:cNvSpPr>
          <p:nvPr>
            <p:ph type="ftr" sz="quarter" idx="11"/>
          </p:nvPr>
        </p:nvSpPr>
        <p:spPr/>
        <p:txBody>
          <a:bodyPr/>
          <a:lstStyle/>
          <a:p>
            <a:endParaRPr lang="pl-PL"/>
          </a:p>
        </p:txBody>
      </p:sp>
      <p:sp>
        <p:nvSpPr>
          <p:cNvPr id="6" name="Slide Number Placeholder 4"/>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53715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2"/>
          <p:cNvSpPr>
            <a:spLocks noGrp="1"/>
          </p:cNvSpPr>
          <p:nvPr>
            <p:ph type="ftr" sz="quarter" idx="11"/>
          </p:nvPr>
        </p:nvSpPr>
        <p:spPr/>
        <p:txBody>
          <a:bodyPr/>
          <a:lstStyle/>
          <a:p>
            <a:endParaRPr lang="pl-PL"/>
          </a:p>
        </p:txBody>
      </p:sp>
      <p:sp>
        <p:nvSpPr>
          <p:cNvPr id="6" name="Slide Number Placeholder 3"/>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816042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7" name="Date Placeholder 4"/>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5"/>
          <p:cNvSpPr>
            <a:spLocks noGrp="1"/>
          </p:cNvSpPr>
          <p:nvPr>
            <p:ph type="ftr" sz="quarter" idx="11"/>
          </p:nvPr>
        </p:nvSpPr>
        <p:spPr/>
        <p:txBody>
          <a:bodyPr/>
          <a:lstStyle/>
          <a:p>
            <a:endParaRPr lang="pl-PL"/>
          </a:p>
        </p:txBody>
      </p:sp>
      <p:sp>
        <p:nvSpPr>
          <p:cNvPr id="6" name="Slide Number Placeholder 6"/>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931831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282254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35227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2167823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l-PL"/>
              <a:t>Kliknij, aby edytować styl</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55755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3737001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3402771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3879049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201907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6221E02-25CB-4963-84BC-0813985E7D90}" type="datetimeFigureOut">
              <a:rPr lang="pl-PL" smtClean="0"/>
              <a:pPr/>
              <a:t>08.01.2024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589B7C76-EFF2-4CD8-A475-4750F11B4BC6}" type="slidenum">
              <a:rPr lang="pl-PL" smtClean="0"/>
              <a:pPr/>
              <a:t>‹#›</a:t>
            </a:fld>
            <a:endParaRPr lang="pl-PL"/>
          </a:p>
        </p:txBody>
      </p:sp>
    </p:spTree>
    <p:extLst>
      <p:ext uri="{BB962C8B-B14F-4D97-AF65-F5344CB8AC3E}">
        <p14:creationId xmlns:p14="http://schemas.microsoft.com/office/powerpoint/2010/main" val="1191039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57000"/>
            <a:duotone>
              <a:schemeClr val="bg2">
                <a:shade val="62000"/>
                <a:hueMod val="108000"/>
                <a:satMod val="164000"/>
                <a:lumMod val="69000"/>
              </a:schemeClr>
              <a:schemeClr val="bg2">
                <a:tint val="96000"/>
                <a:hueMod val="90000"/>
                <a:satMod val="130000"/>
                <a:lumMod val="134000"/>
              </a:schemeClr>
            </a:duotone>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6221E02-25CB-4963-84BC-0813985E7D90}" type="datetimeFigureOut">
              <a:rPr lang="pl-PL" smtClean="0"/>
              <a:pPr/>
              <a:t>08.01.2024</a:t>
            </a:fld>
            <a:endParaRPr lang="pl-P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l-PL"/>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89B7C76-EFF2-4CD8-A475-4750F11B4BC6}" type="slidenum">
              <a:rPr lang="pl-PL" smtClean="0"/>
              <a:pPr/>
              <a:t>‹#›</a:t>
            </a:fld>
            <a:endParaRPr lang="pl-PL"/>
          </a:p>
        </p:txBody>
      </p:sp>
    </p:spTree>
    <p:extLst>
      <p:ext uri="{BB962C8B-B14F-4D97-AF65-F5344CB8AC3E}">
        <p14:creationId xmlns:p14="http://schemas.microsoft.com/office/powerpoint/2010/main" val="2986969035"/>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pl/url?sa=i&amp;rct=j&amp;q=&amp;esrc=s&amp;source=images&amp;cd=&amp;ved=0ahUKEwixjaTTnJ7XAhXCCOwKHeTTBqwQjRwIBw&amp;url=http://www.bezpiecznyinternet.net/&amp;psig=AOvVaw1k3wZI0H7lJFQodME5m2RH&amp;ust=1509654829482709"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oogle.pl/url?sa=i&amp;rct=j&amp;q=&amp;esrc=s&amp;source=images&amp;cd=&amp;cad=rja&amp;uact=8&amp;ved=0ahUKEwiLno_eop7XAhVIpqQKHT00CE0QjRwIBw&amp;url=http://nf.pl/kariera/twoje-kariera-profesjonalny-wizerunek-w-internecie,,48944,168&amp;psig=AOvVaw2qe6_7saTEfGFkMOh2H3mU&amp;ust=1509656449443350"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google.pl/url?sa=i&amp;rct=j&amp;q=&amp;esrc=s&amp;source=images&amp;cd=&amp;cad=rja&amp;uact=8&amp;ved=0ahUKEwimyazuop7XAhUD-6QKHSLRBuwQjRwIBw&amp;url=http://www.kipwa.pl/numery/czerwiec-2014/jak-sie-bronic-przed-pomowieniem.html&amp;psig=AOvVaw0tQVVisJGFv4VwrlG0IKBZ&amp;ust=1509656501641724"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pl/url?sa=i&amp;rct=j&amp;q=&amp;esrc=s&amp;source=images&amp;cd=&amp;cad=rja&amp;uact=8&amp;ved=0ahUKEwjM8--Uo57XAhWEzKQKHc47Dq0QjRwIBw&amp;url=https://zapytaj.onet.pl/Category/007,002/2,24031841,Jak_zlamac_haslo_na_maila.html&amp;psig=AOvVaw2IuFtJVg4FLGd1ZK_CKmbE&amp;ust=1509656582678586"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oogle.pl/url?sa=i&amp;rct=j&amp;q=&amp;esrc=s&amp;source=images&amp;cd=&amp;cad=rja&amp;uact=8&amp;ved=0ahUKEwiOpJO4o57XAhVB46QKHeT5De4QjRwIBw&amp;url=https://www.xdpedia.com/tag/gro%C5%BAby&amp;psig=AOvVaw1gJPc7MBdtLAtRd8vdPcIL&amp;ust=1509656611753716"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google.pl/url?sa=i&amp;rct=j&amp;q=&amp;esrc=s&amp;source=images&amp;cd=&amp;cad=rja&amp;uact=8&amp;ved=0ahUKEwiTufPXo57XAhURCuwKHUOxCpAQjRwIBw&amp;url=http://memy.pl/mem_6654_znowu_wulgaryzmy&amp;psig=AOvVaw27pCQ-vAzmHnYGsTs7ICwn&amp;ust=1509656703203464"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google.pl/url?sa=i&amp;rct=j&amp;q=&amp;esrc=s&amp;source=images&amp;cd=&amp;cad=rja&amp;uact=8&amp;ved=0ahUKEwi17o6Nop7XAhWS-KQKHZlkBxgQjRwIBw&amp;url=https://wolnemedia.net/przepisy-dotyczace-nekania-wchodza-w-zycie/&amp;psig=AOvVaw0Z0gxQYom40xe7tnN9_H82&amp;ust=1509656293758054"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google.pl/url?sa=i&amp;rct=j&amp;q=&amp;esrc=s&amp;source=images&amp;cd=&amp;cad=rja&amp;uact=8&amp;ved=0ahUKEwjAq8f7nJ7XAhVHIOwKHWPoA6MQjRwIBw&amp;url=http://www.sp5.pl/2010/index.php?bezpieczny-internet-konkurs-plastyczny,1737&amp;psig=AOvVaw1k3wZI0H7lJFQodME5m2RH&amp;ust=1509654829482709"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hyperlink" Target="https://www.google.pl/url?sa=i&amp;rct=j&amp;q=&amp;esrc=s&amp;source=images&amp;cd=&amp;cad=rja&amp;uact=8&amp;ved=0ahUKEwjCt9yTnZ7XAhUNKewKHVJJCmEQjRwIBw&amp;url=https://spzagorow.pl/stara/index.php?option=com_content&amp;view=article&amp;id=508:bezpieczny-internet&amp;catid=41:aktualnoci&amp;psig=AOvVaw1k3wZI0H7lJFQodME5m2RH&amp;ust=1509654829482709" TargetMode="External"/><Relationship Id="rId1" Type="http://schemas.openxmlformats.org/officeDocument/2006/relationships/slideLayout" Target="../slideLayouts/slideLayout7.xml"/><Relationship Id="rId4" Type="http://schemas.openxmlformats.org/officeDocument/2006/relationships/image" Target="../media/image33.gif"/></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google.pl/url?sa=i&amp;rct=j&amp;q=&amp;esrc=s&amp;source=images&amp;cd=&amp;cad=rja&amp;uact=8&amp;ved=0ahUKEwjV_vOuop7XAhXRDOwKHZ11BkgQjRwIBw&amp;url=https://gameplay.pl/news.asp?ID=60083&amp;psig=AOvVaw1dZaKzd_Vbi3CitPH7r6oR&amp;ust=1509656358308677"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www.google.pl/url?sa=i&amp;rct=j&amp;q=&amp;esrc=s&amp;source=images&amp;cd=&amp;cad=rja&amp;uact=8&amp;ved=0ahUKEwjajbGynZ7XAhWDzqQKHWY1BSoQjRwIBw&amp;url=http://samequizy.pl/bezpieczny-internet/&amp;psig=AOvVaw1k3wZI0H7lJFQodME5m2RH&amp;ust=1509654829482709" TargetMode="External"/><Relationship Id="rId1" Type="http://schemas.openxmlformats.org/officeDocument/2006/relationships/slideLayout" Target="../slideLayouts/slideLayout7.xml"/><Relationship Id="rId4" Type="http://schemas.openxmlformats.org/officeDocument/2006/relationships/image" Target="../media/image36.gif"/></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google.pl/url?sa=i&amp;rct=j&amp;q=&amp;esrc=s&amp;source=images&amp;cd=&amp;cad=rja&amp;uact=8&amp;ved=0ahUKEwi3357bnZ7XAhVJqKQKHes1C3oQjRwIBw&amp;url=http://www.gim33.gdansk.pl/node/384&amp;psig=AOvVaw08TzQ7Jl5UmSVboEx45K9N&amp;ust=1509655113460019" TargetMode="External"/><Relationship Id="rId1" Type="http://schemas.openxmlformats.org/officeDocument/2006/relationships/slideLayout" Target="../slideLayouts/slideLayout7.xml"/><Relationship Id="rId4" Type="http://schemas.openxmlformats.org/officeDocument/2006/relationships/image" Target="../media/image38.gif"/></Relationships>
</file>

<file path=ppt/slides/_rels/slide4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s://www.google.pl/url?sa=i&amp;rct=j&amp;q=&amp;esrc=s&amp;source=images&amp;cd=&amp;cad=rja&amp;uact=8&amp;ved=2ahUKEwi8iujfysPaAhWxsaQKHd7sBpsQjRx6BAgAEAU&amp;url=http://przyjaznypedagog.blogspot.com/p/cyber-przemoc-gdzie-szukac-pomocy-jak.html&amp;psig=AOvVaw1Dr8690hr-_jDLP0biQuWV&amp;ust=1524132657825849"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google.pl/url?sa=i&amp;rct=j&amp;q=&amp;esrc=s&amp;source=images&amp;cd=&amp;cad=rja&amp;uact=8&amp;ved=2ahUKEwiC9pOCzcPaAhWODOwKHT-tCt4QjRx6BAgAEAU&amp;url=http://www.kolo.policja.gov.pl/wl9/prewencja/porady-prewencyjne/51456,Cyberprzemoc-i-inne-zagrozenia-plynace-z-internetu.html&amp;psig=AOvVaw1Dr8690hr-_jDLP0biQuWV&amp;ust=1524132657825849" TargetMode="External"/><Relationship Id="rId1" Type="http://schemas.openxmlformats.org/officeDocument/2006/relationships/slideLayout" Target="../slideLayouts/slideLayout7.xml"/><Relationship Id="rId4" Type="http://schemas.openxmlformats.org/officeDocument/2006/relationships/image" Target="../media/image45.gif"/></Relationships>
</file>

<file path=ppt/slides/_rels/slide6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google.pl/url?sa=i&amp;rct=j&amp;q=&amp;esrc=s&amp;source=images&amp;cd=&amp;cad=rja&amp;uact=8&amp;ved=2ahUKEwjwgYD01cPaAhXBZVAKHSXYDp0QjRx6BAgAEAU&amp;url=https://mashable.com/2015/07/02/cross-stitch-tattoos/&amp;psig=AOvVaw1vh007YKIAbHKKFx0mI_fp&amp;ust=1524135651700554" TargetMode="Externa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google.pl/url?sa=i&amp;rct=j&amp;q=&amp;esrc=s&amp;source=images&amp;cd=&amp;cad=rja&amp;uact=8&amp;ved=2ahUKEwjizv2i1sPaAhXEa1AKHSQiAxsQjRx6BAgAEAU&amp;url=https://www.pinterest.com/pin/394557617326239578/&amp;psig=AOvVaw1NTvincB72s4joAXO5DJTQ&amp;ust=1524135706334203" TargetMode="Externa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hyperlink" Target="https://www.google.pl/url?sa=i&amp;rct=j&amp;q=&amp;esrc=s&amp;source=images&amp;cd=&amp;cad=rja&amp;uact=8&amp;ved=2ahUKEwinpvmP1sPaAhVCIlAKHX4sCJwQjRx6BAgAEAU&amp;url=https://www.pinterest.co.uk/pin/45387908717186173/&amp;psig=AOvVaw1NTvincB72s4joAXO5DJTQ&amp;ust=1524135706334203"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268B1DF-E72D-6E80-CF96-AD42F22EF5A2}"/>
              </a:ext>
            </a:extLst>
          </p:cNvPr>
          <p:cNvSpPr txBox="1"/>
          <p:nvPr/>
        </p:nvSpPr>
        <p:spPr>
          <a:xfrm>
            <a:off x="551384" y="692696"/>
            <a:ext cx="11089232" cy="1800199"/>
          </a:xfrm>
          <a:prstGeom prst="rect">
            <a:avLst/>
          </a:prstGeom>
        </p:spPr>
        <p:txBody>
          <a:bodyPr vert="horz" lIns="68580" tIns="34290" rIns="68580" bIns="34290" rtlCol="0" anchor="b">
            <a:normAutofit/>
          </a:bodyPr>
          <a:lstStyle/>
          <a:p>
            <a:pPr algn="l"/>
            <a:endParaRPr lang="pl-PL" sz="1350" dirty="0">
              <a:solidFill>
                <a:srgbClr val="000000"/>
              </a:solidFill>
              <a:latin typeface="Arial" panose="020B0604020202020204" pitchFamily="34" charset="0"/>
            </a:endParaRPr>
          </a:p>
          <a:p>
            <a:pPr algn="ctr">
              <a:lnSpc>
                <a:spcPct val="150000"/>
              </a:lnSpc>
            </a:pPr>
            <a:r>
              <a:rPr lang="pl-PL" sz="4800" b="1" i="1" dirty="0">
                <a:solidFill>
                  <a:srgbClr val="002060"/>
                </a:solidFill>
                <a:latin typeface="Cambria" panose="02040503050406030204" pitchFamily="18" charset="0"/>
                <a:ea typeface="Cambria" panose="02040503050406030204" pitchFamily="18" charset="0"/>
              </a:rPr>
              <a:t>Bezpieczeństwo w sieci</a:t>
            </a:r>
            <a:endParaRPr lang="en-US" sz="4800" b="1" cap="all" dirty="0">
              <a:ln w="3175" cmpd="sng">
                <a:noFill/>
              </a:ln>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p:txBody>
      </p:sp>
      <p:pic>
        <p:nvPicPr>
          <p:cNvPr id="2" name="Obraz 1" descr="Obraz zawierający żaba, kreskówka, Figurka zwierzęcia&#10;&#10;Opis wygenerowany automatycznie">
            <a:extLst>
              <a:ext uri="{FF2B5EF4-FFF2-40B4-BE49-F238E27FC236}">
                <a16:creationId xmlns:a16="http://schemas.microsoft.com/office/drawing/2014/main" id="{274C1418-5F50-9919-57F5-DA07E4712E9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857" y="4005064"/>
            <a:ext cx="2043169" cy="1391695"/>
          </a:xfrm>
          <a:prstGeom prst="rect">
            <a:avLst/>
          </a:prstGeom>
          <a:noFill/>
          <a:ln>
            <a:noFill/>
          </a:ln>
        </p:spPr>
      </p:pic>
      <p:sp>
        <p:nvSpPr>
          <p:cNvPr id="5" name="pole tekstowe 4">
            <a:extLst>
              <a:ext uri="{FF2B5EF4-FFF2-40B4-BE49-F238E27FC236}">
                <a16:creationId xmlns:a16="http://schemas.microsoft.com/office/drawing/2014/main" id="{5E48E08F-57AD-6601-1C8D-364B15D3EB56}"/>
              </a:ext>
            </a:extLst>
          </p:cNvPr>
          <p:cNvSpPr txBox="1"/>
          <p:nvPr/>
        </p:nvSpPr>
        <p:spPr>
          <a:xfrm>
            <a:off x="2351584" y="4293096"/>
            <a:ext cx="3416509" cy="1077218"/>
          </a:xfrm>
          <a:prstGeom prst="rect">
            <a:avLst/>
          </a:prstGeom>
          <a:noFill/>
        </p:spPr>
        <p:txBody>
          <a:bodyPr wrap="square">
            <a:spAutoFit/>
          </a:bodyPr>
          <a:lstStyle/>
          <a:p>
            <a:pPr algn="ctr"/>
            <a:r>
              <a:rPr lang="pl-PL" sz="1600" b="1" dirty="0">
                <a:solidFill>
                  <a:schemeClr val="bg1"/>
                </a:solidFill>
                <a:latin typeface="Cambria" panose="02040503050406030204" pitchFamily="18" charset="0"/>
                <a:ea typeface="Cambria" panose="02040503050406030204" pitchFamily="18" charset="0"/>
                <a:cs typeface="Times New Roman" panose="02020603050405020304" pitchFamily="18" charset="0"/>
              </a:rPr>
              <a:t>Centrum Kształcenia Ustawicznego</a:t>
            </a:r>
            <a:endParaRPr lang="pl-PL"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algn="ctr"/>
            <a:r>
              <a:rPr lang="pl-PL" sz="1600" b="1" dirty="0">
                <a:solidFill>
                  <a:schemeClr val="bg1"/>
                </a:solidFill>
                <a:latin typeface="Cambria" panose="02040503050406030204" pitchFamily="18" charset="0"/>
                <a:ea typeface="Cambria" panose="02040503050406030204" pitchFamily="18" charset="0"/>
                <a:cs typeface="Times New Roman" panose="02020603050405020304" pitchFamily="18" charset="0"/>
              </a:rPr>
              <a:t>„PREKURSOR”</a:t>
            </a:r>
            <a:endParaRPr lang="pl-PL"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algn="ctr"/>
            <a:r>
              <a:rPr lang="pl-PL" sz="1600" b="1" dirty="0">
                <a:solidFill>
                  <a:schemeClr val="bg1"/>
                </a:solidFill>
                <a:latin typeface="Cambria" panose="02040503050406030204" pitchFamily="18" charset="0"/>
                <a:ea typeface="Cambria" panose="02040503050406030204" pitchFamily="18" charset="0"/>
                <a:cs typeface="Times New Roman" panose="02020603050405020304" pitchFamily="18" charset="0"/>
              </a:rPr>
              <a:t>Jolanta Dec</a:t>
            </a:r>
            <a:endParaRPr lang="pl-PL"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 name="Picture 2" descr="Znalezione obrazy dla zapytania bezpieczny internet">
            <a:hlinkClick r:id="rId3"/>
            <a:extLst>
              <a:ext uri="{FF2B5EF4-FFF2-40B4-BE49-F238E27FC236}">
                <a16:creationId xmlns:a16="http://schemas.microsoft.com/office/drawing/2014/main" id="{81BDD3AD-AA7F-67B6-5C54-712D2C8221E3}"/>
              </a:ext>
            </a:extLst>
          </p:cNvPr>
          <p:cNvPicPr>
            <a:picLocks noChangeAspect="1" noChangeArrowheads="1"/>
          </p:cNvPicPr>
          <p:nvPr/>
        </p:nvPicPr>
        <p:blipFill>
          <a:blip r:embed="rId4" cstate="print"/>
          <a:srcRect/>
          <a:stretch>
            <a:fillRect/>
          </a:stretch>
        </p:blipFill>
        <p:spPr bwMode="auto">
          <a:xfrm>
            <a:off x="6390164" y="3068960"/>
            <a:ext cx="4890411" cy="2880320"/>
          </a:xfrm>
          <a:prstGeom prst="rect">
            <a:avLst/>
          </a:prstGeom>
          <a:noFill/>
        </p:spPr>
      </p:pic>
    </p:spTree>
    <p:extLst>
      <p:ext uri="{BB962C8B-B14F-4D97-AF65-F5344CB8AC3E}">
        <p14:creationId xmlns:p14="http://schemas.microsoft.com/office/powerpoint/2010/main" val="284468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983432" y="1052736"/>
            <a:ext cx="10369152" cy="3430491"/>
          </a:xfrm>
          <a:prstGeom prst="rect">
            <a:avLst/>
          </a:prstGeom>
          <a:noFill/>
        </p:spPr>
        <p:txBody>
          <a:bodyPr wrap="square" rtlCol="0">
            <a:spAutoFit/>
          </a:bodyPr>
          <a:lstStyle/>
          <a:p>
            <a:pPr algn="ctr"/>
            <a:r>
              <a:rPr lang="pl-PL" sz="36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Hejt</a:t>
            </a:r>
            <a:r>
              <a:rPr lang="pl-PL" sz="36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w sieci</a:t>
            </a:r>
          </a:p>
          <a:p>
            <a:pPr algn="ctr"/>
            <a:endParaRPr lang="pl-PL" sz="20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	</a:t>
            </a:r>
            <a:r>
              <a:rPr lang="pl-PL" sz="2200" dirty="0" err="1">
                <a:solidFill>
                  <a:schemeClr val="bg1"/>
                </a:solidFill>
                <a:latin typeface="Cambria" panose="02040503050406030204" pitchFamily="18" charset="0"/>
                <a:ea typeface="Cambria" panose="02040503050406030204" pitchFamily="18" charset="0"/>
              </a:rPr>
              <a:t>Hejt</a:t>
            </a:r>
            <a:r>
              <a:rPr lang="pl-PL" sz="2200" dirty="0">
                <a:solidFill>
                  <a:schemeClr val="bg1"/>
                </a:solidFill>
                <a:latin typeface="Cambria" panose="02040503050406030204" pitchFamily="18" charset="0"/>
                <a:ea typeface="Cambria" panose="02040503050406030204" pitchFamily="18" charset="0"/>
              </a:rPr>
              <a:t> w sieci jest zjawiskiem, które może dotknąć naprawdę każdego. Poczucie anonimowości wyzwala w internautach poczucie bezkarności. Choć korzyści z obecności Internetu są oczywiste, jednak wciąż należy przypominać także o zagrożeniach, które ze sobą niesie. Czy istnieją skuteczne metody monitorowania </a:t>
            </a:r>
            <a:r>
              <a:rPr lang="pl-PL" sz="2200" dirty="0" err="1">
                <a:solidFill>
                  <a:schemeClr val="bg1"/>
                </a:solidFill>
                <a:latin typeface="Cambria" panose="02040503050406030204" pitchFamily="18" charset="0"/>
                <a:ea typeface="Cambria" panose="02040503050406030204" pitchFamily="18" charset="0"/>
              </a:rPr>
              <a:t>hejtu</a:t>
            </a:r>
            <a:r>
              <a:rPr lang="pl-PL" sz="2200" dirty="0">
                <a:solidFill>
                  <a:schemeClr val="bg1"/>
                </a:solidFill>
                <a:latin typeface="Cambria" panose="02040503050406030204" pitchFamily="18" charset="0"/>
                <a:ea typeface="Cambria" panose="02040503050406030204" pitchFamily="18" charset="0"/>
              </a:rPr>
              <a:t>, pozwalające na szybką reakcję?</a:t>
            </a:r>
          </a:p>
        </p:txBody>
      </p:sp>
      <p:pic>
        <p:nvPicPr>
          <p:cNvPr id="3074" name="Picture 2" descr="Grooming, patostreamy i spółka. Na co narażone są dzieci? W internecie na  dzieci czyha o wiele więcej zagrożeń"/>
          <p:cNvPicPr>
            <a:picLocks noChangeAspect="1" noChangeArrowheads="1"/>
          </p:cNvPicPr>
          <p:nvPr/>
        </p:nvPicPr>
        <p:blipFill>
          <a:blip r:embed="rId2" cstate="print"/>
          <a:srcRect/>
          <a:stretch>
            <a:fillRect/>
          </a:stretch>
        </p:blipFill>
        <p:spPr bwMode="auto">
          <a:xfrm>
            <a:off x="7536160" y="4581128"/>
            <a:ext cx="3072341" cy="172819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11424" y="764703"/>
            <a:ext cx="10297144" cy="3584379"/>
          </a:xfrm>
          <a:prstGeom prst="rect">
            <a:avLst/>
          </a:prstGeom>
        </p:spPr>
        <p:txBody>
          <a:bodyPr wrap="square">
            <a:spAutoFit/>
          </a:bodyPr>
          <a:lstStyle/>
          <a:p>
            <a:pPr fontAlgn="base">
              <a:lnSpc>
                <a:spcPct val="150000"/>
              </a:lnSpc>
            </a:pPr>
            <a:r>
              <a:rPr lang="pl-PL" sz="2200" b="1" dirty="0" err="1">
                <a:solidFill>
                  <a:schemeClr val="bg1"/>
                </a:solidFill>
                <a:latin typeface="Cambria" pitchFamily="18" charset="0"/>
                <a:ea typeface="Cambria" pitchFamily="18" charset="0"/>
              </a:rPr>
              <a:t>Hejt</a:t>
            </a:r>
            <a:r>
              <a:rPr lang="pl-PL" sz="2200" b="1" dirty="0">
                <a:solidFill>
                  <a:schemeClr val="bg1"/>
                </a:solidFill>
                <a:latin typeface="Cambria" pitchFamily="18" charset="0"/>
                <a:ea typeface="Cambria" pitchFamily="18" charset="0"/>
              </a:rPr>
              <a:t> w </a:t>
            </a:r>
            <a:r>
              <a:rPr lang="pl-PL" sz="2200" b="1" dirty="0" err="1">
                <a:solidFill>
                  <a:schemeClr val="bg1"/>
                </a:solidFill>
                <a:latin typeface="Cambria" pitchFamily="18" charset="0"/>
                <a:ea typeface="Cambria" pitchFamily="18" charset="0"/>
              </a:rPr>
              <a:t>internecie</a:t>
            </a:r>
            <a:r>
              <a:rPr lang="pl-PL" sz="2200" b="1" dirty="0">
                <a:solidFill>
                  <a:schemeClr val="bg1"/>
                </a:solidFill>
                <a:latin typeface="Cambria" pitchFamily="18" charset="0"/>
                <a:ea typeface="Cambria" pitchFamily="18" charset="0"/>
              </a:rPr>
              <a:t>…</a:t>
            </a:r>
            <a:endParaRPr lang="pl-PL" sz="2200" dirty="0">
              <a:solidFill>
                <a:schemeClr val="bg1"/>
              </a:solidFill>
              <a:latin typeface="Cambria" pitchFamily="18" charset="0"/>
              <a:ea typeface="Cambria" pitchFamily="18" charset="0"/>
            </a:endParaRPr>
          </a:p>
          <a:p>
            <a:pPr fontAlgn="base">
              <a:lnSpc>
                <a:spcPct val="150000"/>
              </a:lnSpc>
            </a:pPr>
            <a:r>
              <a:rPr lang="pl-PL" sz="2200" dirty="0">
                <a:solidFill>
                  <a:schemeClr val="bg1"/>
                </a:solidFill>
                <a:latin typeface="Cambria" pitchFamily="18" charset="0"/>
                <a:ea typeface="Cambria" pitchFamily="18" charset="0"/>
              </a:rPr>
              <a:t> </a:t>
            </a:r>
          </a:p>
          <a:p>
            <a:pPr algn="just" fontAlgn="base">
              <a:lnSpc>
                <a:spcPct val="150000"/>
              </a:lnSpc>
            </a:pPr>
            <a:r>
              <a:rPr lang="pl-PL" sz="2200" dirty="0">
                <a:solidFill>
                  <a:schemeClr val="bg1"/>
                </a:solidFill>
                <a:latin typeface="Cambria" pitchFamily="18" charset="0"/>
                <a:ea typeface="Cambria" pitchFamily="18" charset="0"/>
              </a:rPr>
              <a:t>	</a:t>
            </a:r>
            <a:r>
              <a:rPr lang="pl-PL" sz="2200" dirty="0" err="1">
                <a:solidFill>
                  <a:schemeClr val="bg1"/>
                </a:solidFill>
                <a:latin typeface="Cambria" pitchFamily="18" charset="0"/>
                <a:ea typeface="Cambria" pitchFamily="18" charset="0"/>
              </a:rPr>
              <a:t>Hejt</a:t>
            </a:r>
            <a:r>
              <a:rPr lang="pl-PL" sz="2200" dirty="0">
                <a:solidFill>
                  <a:schemeClr val="bg1"/>
                </a:solidFill>
                <a:latin typeface="Cambria" pitchFamily="18" charset="0"/>
                <a:ea typeface="Cambria" pitchFamily="18" charset="0"/>
              </a:rPr>
              <a:t> w sieci to nic innego jak mowa nienawiści, która uwiła sobie wygodne gniazdko w wirtualnej przestrzeni. Fora, sekcje komentarzy na portalach i w mediach </a:t>
            </a:r>
            <a:r>
              <a:rPr lang="pl-PL" sz="2200" dirty="0" err="1">
                <a:solidFill>
                  <a:schemeClr val="bg1"/>
                </a:solidFill>
                <a:latin typeface="Cambria" pitchFamily="18" charset="0"/>
                <a:ea typeface="Cambria" pitchFamily="18" charset="0"/>
              </a:rPr>
              <a:t>społecznościowych</a:t>
            </a:r>
            <a:r>
              <a:rPr lang="pl-PL" sz="2200" dirty="0">
                <a:solidFill>
                  <a:schemeClr val="bg1"/>
                </a:solidFill>
                <a:latin typeface="Cambria" pitchFamily="18" charset="0"/>
                <a:ea typeface="Cambria" pitchFamily="18" charset="0"/>
              </a:rPr>
              <a:t> to w miarę środowisko, które sprzyja agresywnym wypowiedziom, uderzającym w konkretne osoby bądź całe grupy społeczne.</a:t>
            </a:r>
          </a:p>
          <a:p>
            <a:pPr algn="just" fontAlgn="base">
              <a:lnSpc>
                <a:spcPct val="150000"/>
              </a:lnSpc>
            </a:pPr>
            <a:r>
              <a:rPr lang="pl-PL" sz="2200" dirty="0">
                <a:latin typeface="Cambria" pitchFamily="18" charset="0"/>
                <a:ea typeface="Cambria" pitchFamily="18" charset="0"/>
              </a:rPr>
              <a:t> </a:t>
            </a:r>
          </a:p>
        </p:txBody>
      </p:sp>
      <p:pic>
        <p:nvPicPr>
          <p:cNvPr id="2050" name="Picture 2" descr="Hejt w sieci | Wiktoria Czarnecka"/>
          <p:cNvPicPr>
            <a:picLocks noChangeAspect="1" noChangeArrowheads="1"/>
          </p:cNvPicPr>
          <p:nvPr/>
        </p:nvPicPr>
        <p:blipFill>
          <a:blip r:embed="rId2" cstate="print"/>
          <a:srcRect/>
          <a:stretch>
            <a:fillRect/>
          </a:stretch>
        </p:blipFill>
        <p:spPr bwMode="auto">
          <a:xfrm>
            <a:off x="8400256" y="4349082"/>
            <a:ext cx="2662833" cy="223224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55440" y="1268760"/>
            <a:ext cx="10081120" cy="2060885"/>
          </a:xfrm>
          <a:prstGeom prst="rect">
            <a:avLst/>
          </a:prstGeom>
        </p:spPr>
        <p:txBody>
          <a:bodyPr wrap="square">
            <a:spAutoFit/>
          </a:bodyPr>
          <a:lstStyle/>
          <a:p>
            <a:pPr algn="just" fontAlgn="base">
              <a:lnSpc>
                <a:spcPct val="150000"/>
              </a:lnSpc>
            </a:pPr>
            <a:r>
              <a:rPr lang="pl-PL" sz="2200" dirty="0">
                <a:latin typeface="Cambria" pitchFamily="18" charset="0"/>
                <a:ea typeface="Cambria" pitchFamily="18" charset="0"/>
              </a:rPr>
              <a:t>	</a:t>
            </a:r>
            <a:r>
              <a:rPr lang="pl-PL" sz="2200" dirty="0" err="1">
                <a:solidFill>
                  <a:schemeClr val="bg1"/>
                </a:solidFill>
                <a:latin typeface="Cambria" pitchFamily="18" charset="0"/>
                <a:ea typeface="Cambria" pitchFamily="18" charset="0"/>
              </a:rPr>
              <a:t>Hejterzy</a:t>
            </a:r>
            <a:r>
              <a:rPr lang="pl-PL" sz="2200" dirty="0">
                <a:solidFill>
                  <a:schemeClr val="bg1"/>
                </a:solidFill>
                <a:latin typeface="Cambria" pitchFamily="18" charset="0"/>
                <a:ea typeface="Cambria" pitchFamily="18" charset="0"/>
              </a:rPr>
              <a:t> są często tak pewni siebie, że wystarcza im pozorna bariera, jaką stanowi ekran komputera lub </a:t>
            </a:r>
            <a:r>
              <a:rPr lang="pl-PL" sz="2200" dirty="0" err="1">
                <a:solidFill>
                  <a:schemeClr val="bg1"/>
                </a:solidFill>
                <a:latin typeface="Cambria" pitchFamily="18" charset="0"/>
                <a:ea typeface="Cambria" pitchFamily="18" charset="0"/>
              </a:rPr>
              <a:t>smartfona</a:t>
            </a:r>
            <a:r>
              <a:rPr lang="pl-PL" sz="2200" dirty="0">
                <a:solidFill>
                  <a:schemeClr val="bg1"/>
                </a:solidFill>
                <a:latin typeface="Cambria" pitchFamily="18" charset="0"/>
                <a:ea typeface="Cambria" pitchFamily="18" charset="0"/>
              </a:rPr>
              <a:t>. Nie zważają na fakt, że publikują wpisy i </a:t>
            </a:r>
            <a:r>
              <a:rPr lang="pl-PL" sz="2200" b="1" dirty="0">
                <a:solidFill>
                  <a:schemeClr val="bg1"/>
                </a:solidFill>
                <a:latin typeface="Cambria" pitchFamily="18" charset="0"/>
                <a:ea typeface="Cambria" pitchFamily="18" charset="0"/>
              </a:rPr>
              <a:t>komentarze pod własnym imieniem i nazwiskiem</a:t>
            </a:r>
            <a:r>
              <a:rPr lang="pl-PL" sz="2200" dirty="0">
                <a:solidFill>
                  <a:schemeClr val="bg1"/>
                </a:solidFill>
                <a:latin typeface="Cambria" pitchFamily="18" charset="0"/>
                <a:ea typeface="Cambria" pitchFamily="18" charset="0"/>
              </a:rPr>
              <a:t>. Zapominają także, że po drugiej stronie także znajduje się człowiek.</a:t>
            </a:r>
          </a:p>
        </p:txBody>
      </p:sp>
      <p:sp>
        <p:nvSpPr>
          <p:cNvPr id="1026" name="AutoShape 2" descr="Hejt w sieci nie jest bezkarny - Czwórka - polskieradio.pl"/>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1028" name="Picture 4" descr="Hejt w sieci nie jest bezkarny - Czwórka - polskieradio.pl"/>
          <p:cNvPicPr>
            <a:picLocks noChangeAspect="1" noChangeArrowheads="1"/>
          </p:cNvPicPr>
          <p:nvPr/>
        </p:nvPicPr>
        <p:blipFill>
          <a:blip r:embed="rId2" cstate="print"/>
          <a:srcRect/>
          <a:stretch>
            <a:fillRect/>
          </a:stretch>
        </p:blipFill>
        <p:spPr bwMode="auto">
          <a:xfrm>
            <a:off x="6960096" y="3933056"/>
            <a:ext cx="4392488" cy="237626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1981200" y="2852738"/>
            <a:ext cx="8229600" cy="3243262"/>
          </a:xfrm>
          <a:prstGeom prst="rect">
            <a:avLst/>
          </a:prstGeom>
          <a:noFill/>
          <a:ln w="9525">
            <a:noFill/>
            <a:round/>
            <a:headEnd/>
            <a:tailEnd/>
          </a:ln>
        </p:spPr>
        <p:txBody>
          <a:bodyPr lIns="90000" tIns="46800" rIns="90000" bIns="46800"/>
          <a:lstStyle/>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3200" b="1" u="sng">
              <a:solidFill>
                <a:srgbClr val="FF0000"/>
              </a:solidFill>
              <a:latin typeface="Times New Roman" pitchFamily="18" charset="0"/>
            </a:endParaRPr>
          </a:p>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3200" b="1" u="sng">
              <a:solidFill>
                <a:srgbClr val="FF0000"/>
              </a:solidFill>
              <a:latin typeface="Times New Roman" pitchFamily="18" charset="0"/>
            </a:endParaRPr>
          </a:p>
          <a:p>
            <a:pPr marL="268288" indent="-268288">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600" b="1">
              <a:solidFill>
                <a:srgbClr val="FFFFFF"/>
              </a:solidFill>
              <a:latin typeface="Times New Roman" pitchFamily="18" charset="0"/>
            </a:endParaRPr>
          </a:p>
        </p:txBody>
      </p:sp>
      <p:sp>
        <p:nvSpPr>
          <p:cNvPr id="6147" name="Prostokąt 4"/>
          <p:cNvSpPr>
            <a:spLocks noChangeArrowheads="1"/>
          </p:cNvSpPr>
          <p:nvPr/>
        </p:nvSpPr>
        <p:spPr bwMode="auto">
          <a:xfrm>
            <a:off x="2782889" y="549275"/>
            <a:ext cx="7215187" cy="584200"/>
          </a:xfrm>
          <a:prstGeom prst="rect">
            <a:avLst/>
          </a:prstGeom>
          <a:noFill/>
          <a:ln w="9525">
            <a:noFill/>
            <a:miter lim="800000"/>
            <a:headEnd/>
            <a:tailEnd/>
          </a:ln>
        </p:spPr>
        <p:txBody>
          <a:bodyPr>
            <a:spAutoFit/>
          </a:bodyPr>
          <a:lstStyle/>
          <a:p>
            <a:pPr algn="ctr"/>
            <a:r>
              <a:rPr lang="pl-PL" sz="3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Czym jest </a:t>
            </a:r>
            <a:r>
              <a:rPr lang="pl-PL" sz="32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Cyberprzemoc</a:t>
            </a:r>
            <a:r>
              <a:rPr lang="pl-PL" sz="3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endParaRPr lang="pl-PL" sz="3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6148" name="Picture 4" descr="http://www.gimnazjum-sierakowice.webd.pl/start/images/cyberprzemoc2010.jpg"/>
          <p:cNvPicPr>
            <a:picLocks noChangeAspect="1" noChangeArrowheads="1"/>
          </p:cNvPicPr>
          <p:nvPr/>
        </p:nvPicPr>
        <p:blipFill>
          <a:blip r:embed="rId3" cstate="print"/>
          <a:srcRect/>
          <a:stretch>
            <a:fillRect/>
          </a:stretch>
        </p:blipFill>
        <p:spPr bwMode="auto">
          <a:xfrm>
            <a:off x="5092700" y="1426369"/>
            <a:ext cx="2595563" cy="1714500"/>
          </a:xfrm>
          <a:prstGeom prst="rect">
            <a:avLst/>
          </a:prstGeom>
          <a:noFill/>
          <a:ln w="9525">
            <a:noFill/>
            <a:miter lim="800000"/>
            <a:headEnd/>
            <a:tailEnd/>
          </a:ln>
        </p:spPr>
      </p:pic>
      <p:sp>
        <p:nvSpPr>
          <p:cNvPr id="6149" name="Prostokąt 7"/>
          <p:cNvSpPr>
            <a:spLocks noChangeArrowheads="1"/>
          </p:cNvSpPr>
          <p:nvPr/>
        </p:nvSpPr>
        <p:spPr bwMode="auto">
          <a:xfrm>
            <a:off x="695401" y="3429000"/>
            <a:ext cx="10729192" cy="2332113"/>
          </a:xfrm>
          <a:prstGeom prst="rect">
            <a:avLst/>
          </a:prstGeom>
          <a:noFill/>
          <a:ln w="9525">
            <a:noFill/>
            <a:miter lim="800000"/>
            <a:headEnd/>
            <a:tailEnd/>
          </a:ln>
        </p:spPr>
        <p:txBody>
          <a:bodyPr wrap="square">
            <a:spAutoFit/>
          </a:bodyPr>
          <a:lstStyle/>
          <a:p>
            <a:pPr algn="just">
              <a:lnSpc>
                <a:spcPct val="150000"/>
              </a:lnSpc>
              <a:buFont typeface="Arial" pitchFamily="34" charset="0"/>
              <a:buNone/>
            </a:pPr>
            <a:r>
              <a:rPr lang="pl-PL" sz="2800" b="1" dirty="0">
                <a:solidFill>
                  <a:srgbClr val="FF0000"/>
                </a:solidFill>
              </a:rPr>
              <a:t>		</a:t>
            </a:r>
            <a:r>
              <a:rPr lang="pl-PL" sz="2400" b="1" dirty="0">
                <a:solidFill>
                  <a:srgbClr val="FF0000"/>
                </a:solidFill>
                <a:latin typeface="Cambria" panose="02040503050406030204" pitchFamily="18" charset="0"/>
                <a:ea typeface="Cambria" panose="02040503050406030204" pitchFamily="18" charset="0"/>
              </a:rPr>
              <a:t>Cyberprzemoc</a:t>
            </a:r>
            <a:r>
              <a:rPr lang="pl-PL" sz="2400" dirty="0">
                <a:latin typeface="Cambria" panose="02040503050406030204" pitchFamily="18" charset="0"/>
                <a:ea typeface="Cambria" panose="02040503050406030204" pitchFamily="18" charset="0"/>
              </a:rPr>
              <a:t> </a:t>
            </a:r>
            <a:r>
              <a:rPr lang="pl-PL" sz="2400" dirty="0">
                <a:solidFill>
                  <a:schemeClr val="bg1"/>
                </a:solidFill>
                <a:latin typeface="Cambria" panose="02040503050406030204" pitchFamily="18" charset="0"/>
                <a:ea typeface="Cambria" panose="02040503050406030204" pitchFamily="18" charset="0"/>
              </a:rPr>
              <a:t>– przemoc z użyciem technologii informacyjnych i komunikacyjnych. </a:t>
            </a:r>
          </a:p>
          <a:p>
            <a:pPr algn="just">
              <a:lnSpc>
                <a:spcPct val="150000"/>
              </a:lnSpc>
              <a:buFont typeface="Arial" pitchFamily="34" charset="0"/>
              <a:buNone/>
            </a:pPr>
            <a:r>
              <a:rPr lang="pl-PL" sz="2400" dirty="0">
                <a:solidFill>
                  <a:schemeClr val="bg1"/>
                </a:solidFill>
                <a:latin typeface="Cambria" panose="02040503050406030204" pitchFamily="18" charset="0"/>
                <a:ea typeface="Cambria" panose="02040503050406030204" pitchFamily="18" charset="0"/>
              </a:rPr>
              <a:t>		Najczęściej terminu tego używa się w odniesieniu do przemocy rówieśniczej z użyciem telefonów komórkowych lub Internetu.</a:t>
            </a:r>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1981200" y="1524000"/>
            <a:ext cx="8229600" cy="4572000"/>
          </a:xfrm>
          <a:prstGeom prst="rect">
            <a:avLst/>
          </a:prstGeom>
          <a:noFill/>
          <a:ln w="9525">
            <a:noFill/>
            <a:round/>
            <a:headEnd/>
            <a:tailEnd/>
          </a:ln>
        </p:spPr>
        <p:txBody>
          <a:bodyPr lIns="90000" tIns="46800" rIns="90000" bIns="46800"/>
          <a:lstStyle/>
          <a:p>
            <a:pPr marL="1011238" lvl="1" indent="-268288">
              <a:spcBef>
                <a:spcPts val="600"/>
              </a:spcBef>
              <a:buClr>
                <a:srgbClr val="F3A447"/>
              </a:buClr>
              <a:buSzPct val="85000"/>
              <a:buFont typeface="Wingdings" pitchFamily="2"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600">
              <a:solidFill>
                <a:srgbClr val="FFFFFF"/>
              </a:solidFill>
              <a:latin typeface="Times New Roman" pitchFamily="18" charset="0"/>
            </a:endParaRPr>
          </a:p>
        </p:txBody>
      </p:sp>
      <p:sp>
        <p:nvSpPr>
          <p:cNvPr id="8195" name="Prostokąt 5"/>
          <p:cNvSpPr>
            <a:spLocks noChangeArrowheads="1"/>
          </p:cNvSpPr>
          <p:nvPr/>
        </p:nvSpPr>
        <p:spPr bwMode="auto">
          <a:xfrm>
            <a:off x="3000375" y="404814"/>
            <a:ext cx="6408738" cy="830997"/>
          </a:xfrm>
          <a:prstGeom prst="rect">
            <a:avLst/>
          </a:prstGeom>
          <a:noFill/>
          <a:ln w="9525">
            <a:noFill/>
            <a:miter lim="800000"/>
            <a:headEnd/>
            <a:tailEnd/>
          </a:ln>
        </p:spPr>
        <p:txBody>
          <a:bodyPr>
            <a:spAutoFit/>
          </a:bodyPr>
          <a:lstStyle/>
          <a:p>
            <a:pPr algn="ctr"/>
            <a:r>
              <a:rPr lang="pl-PL" sz="2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Formy    </a:t>
            </a:r>
            <a:r>
              <a:rPr lang="pl-PL" sz="2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cyberprzemocy</a:t>
            </a:r>
            <a:r>
              <a:rPr lang="pl-PL" sz="2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br>
              <a:rPr lang="pl-PL" sz="24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endParaRPr lang="pl-PL" sz="24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8196" name="Prostokąt 6"/>
          <p:cNvSpPr>
            <a:spLocks noChangeArrowheads="1"/>
          </p:cNvSpPr>
          <p:nvPr/>
        </p:nvSpPr>
        <p:spPr bwMode="auto">
          <a:xfrm>
            <a:off x="1127448" y="836713"/>
            <a:ext cx="10297143" cy="4888261"/>
          </a:xfrm>
          <a:prstGeom prst="rect">
            <a:avLst/>
          </a:prstGeom>
          <a:noFill/>
          <a:ln w="9525">
            <a:noFill/>
            <a:miter lim="800000"/>
            <a:headEnd/>
            <a:tailEnd/>
          </a:ln>
        </p:spPr>
        <p:txBody>
          <a:bodyPr wrap="square">
            <a:spAutoFit/>
          </a:bodyPr>
          <a:lstStyle/>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nękanie, straszenie, szantażowanie z użyciem Sieci</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rejestrowanie niechcianych zdjęć i filmów</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publikowanie w Internecie lub rozsyłanie przy użyciu telefonu komórkowego ośmieszających, kompromitujących informacji, zdjęć</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podszywanie się w Sieci pod rówieśników</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włamania na blog lub stronę internetową  i zamieszczanie ośmieszających  i upokarzających treści</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groźby przy użyciu komunikatorów, telefonów</a:t>
            </a: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rozsyłanie do znajomych informacji o ośmieszających treściach  e-mailem, smsem </a:t>
            </a:r>
          </a:p>
          <a:p>
            <a:pPr>
              <a:lnSpc>
                <a:spcPct val="80000"/>
              </a:lnSpc>
              <a:buFont typeface="Wingdings" pitchFamily="2" charset="2"/>
              <a:buChar char="q"/>
            </a:pPr>
            <a:endParaRPr lang="pl-PL"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23392" y="476672"/>
            <a:ext cx="11017224" cy="5615704"/>
          </a:xfrm>
          <a:prstGeom prst="rect">
            <a:avLst/>
          </a:prstGeom>
          <a:noFill/>
        </p:spPr>
        <p:txBody>
          <a:bodyPr wrap="square" rtlCol="0">
            <a:spAutoFit/>
          </a:bodyPr>
          <a:lstStyle/>
          <a:p>
            <a:pPr algn="ctr">
              <a:lnSpc>
                <a:spcPct val="150000"/>
              </a:lnSpc>
            </a:pPr>
            <a:r>
              <a:rPr lang="pl-PL" sz="2200" b="1" dirty="0">
                <a:solidFill>
                  <a:schemeClr val="bg1"/>
                </a:solidFill>
                <a:latin typeface="Cambria" panose="02040503050406030204" pitchFamily="18" charset="0"/>
                <a:ea typeface="Cambria" panose="02040503050406030204" pitchFamily="18" charset="0"/>
              </a:rPr>
              <a:t>USTAWA z dnia 9 czerwca 2022 r. o wspieraniu i resocjalizacji nieletnich</a:t>
            </a:r>
          </a:p>
          <a:p>
            <a:pPr>
              <a:lnSpc>
                <a:spcPct val="150000"/>
              </a:lnSpc>
            </a:pPr>
            <a:endParaRPr lang="pl-PL" sz="2200" dirty="0">
              <a:solidFill>
                <a:schemeClr val="hlink"/>
              </a:solidFill>
              <a:latin typeface="Cambria" panose="02040503050406030204" pitchFamily="18" charset="0"/>
              <a:ea typeface="Cambria" panose="02040503050406030204" pitchFamily="18" charset="0"/>
            </a:endParaRPr>
          </a:p>
          <a:p>
            <a:pPr>
              <a:lnSpc>
                <a:spcPct val="150000"/>
              </a:lnSpc>
              <a:buFont typeface="Wingdings" pitchFamily="2" charset="2"/>
              <a:buChar char="q"/>
            </a:pPr>
            <a:r>
              <a:rPr lang="pl-PL" sz="2200" dirty="0">
                <a:latin typeface="Cambria" panose="02040503050406030204" pitchFamily="18" charset="0"/>
                <a:ea typeface="Cambria" panose="02040503050406030204" pitchFamily="18" charset="0"/>
              </a:rPr>
              <a:t> </a:t>
            </a:r>
            <a:r>
              <a:rPr lang="pl-PL" sz="220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postępowania w sprawach o demoralizację </a:t>
            </a:r>
            <a:r>
              <a:rPr lang="pl-PL" sz="2200" dirty="0">
                <a:solidFill>
                  <a:schemeClr val="bg1"/>
                </a:solidFill>
                <a:latin typeface="Cambria" panose="02040503050406030204" pitchFamily="18" charset="0"/>
                <a:ea typeface="Cambria" panose="02040503050406030204" pitchFamily="18" charset="0"/>
              </a:rPr>
              <a:t>– wobec osób, które ukończyły 10 lat i nie są pełnoletnie; </a:t>
            </a:r>
          </a:p>
          <a:p>
            <a:pPr>
              <a:lnSpc>
                <a:spcPct val="150000"/>
              </a:lnSpc>
              <a:buFont typeface="Wingdings" pitchFamily="2" charset="2"/>
              <a:buChar char="q"/>
            </a:pPr>
            <a:endParaRPr lang="pl-PL" sz="2200" dirty="0">
              <a:latin typeface="Cambria" panose="02040503050406030204" pitchFamily="18" charset="0"/>
              <a:ea typeface="Cambria" panose="02040503050406030204" pitchFamily="18" charset="0"/>
            </a:endParaRPr>
          </a:p>
          <a:p>
            <a:pPr>
              <a:lnSpc>
                <a:spcPct val="150000"/>
              </a:lnSpc>
              <a:buFont typeface="Wingdings" pitchFamily="2" charset="2"/>
              <a:buChar char="q"/>
            </a:pPr>
            <a:r>
              <a:rPr lang="pl-PL" sz="2200" dirty="0">
                <a:latin typeface="Cambria" panose="02040503050406030204" pitchFamily="18" charset="0"/>
                <a:ea typeface="Cambria" panose="02040503050406030204" pitchFamily="18" charset="0"/>
              </a:rPr>
              <a:t>  </a:t>
            </a:r>
            <a:r>
              <a:rPr lang="pl-PL" sz="2200"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postępowania w sprawach o czyny karalne </a:t>
            </a:r>
            <a:r>
              <a:rPr lang="pl-PL" sz="2200" dirty="0">
                <a:solidFill>
                  <a:schemeClr val="bg1"/>
                </a:solidFill>
                <a:latin typeface="Cambria" panose="02040503050406030204" pitchFamily="18" charset="0"/>
                <a:ea typeface="Cambria" panose="02040503050406030204" pitchFamily="18" charset="0"/>
              </a:rPr>
              <a:t>– wobec osób, które dopuściły się takiego czynu po ukończeniu 13 lat, ale przed ukończeniem 17 lat; </a:t>
            </a:r>
          </a:p>
          <a:p>
            <a:pPr>
              <a:lnSpc>
                <a:spcPct val="150000"/>
              </a:lnSpc>
              <a:buFont typeface="Wingdings" pitchFamily="2" charset="2"/>
              <a:buChar char="q"/>
            </a:pPr>
            <a:endParaRPr lang="pl-PL" sz="2200" dirty="0">
              <a:latin typeface="Cambria" panose="02040503050406030204" pitchFamily="18" charset="0"/>
              <a:ea typeface="Cambria" panose="02040503050406030204" pitchFamily="18" charset="0"/>
            </a:endParaRPr>
          </a:p>
          <a:p>
            <a:pPr algn="just">
              <a:lnSpc>
                <a:spcPct val="150000"/>
              </a:lnSpc>
              <a:buFont typeface="Wingdings" pitchFamily="2" charset="2"/>
              <a:buChar char="q"/>
            </a:pPr>
            <a:r>
              <a:rPr lang="pl-PL" sz="2200" dirty="0">
                <a:latin typeface="Cambria" panose="02040503050406030204" pitchFamily="18" charset="0"/>
                <a:ea typeface="Cambria" panose="02040503050406030204" pitchFamily="18" charset="0"/>
              </a:rPr>
              <a:t> </a:t>
            </a:r>
            <a:r>
              <a:rPr lang="pl-PL" sz="2200"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wykonywania środków wychowawczych, środka leczniczego lub środka poprawczego </a:t>
            </a:r>
            <a:r>
              <a:rPr lang="pl-PL" sz="2200" dirty="0">
                <a:solidFill>
                  <a:schemeClr val="bg1"/>
                </a:solidFill>
                <a:latin typeface="Cambria" panose="02040503050406030204" pitchFamily="18" charset="0"/>
                <a:ea typeface="Cambria" panose="02040503050406030204" pitchFamily="18" charset="0"/>
              </a:rPr>
              <a:t>– wobec osób, względem których środki te zostały orzeczone, nie dłużej jednak niż do ukończenia przez te osoby 21 lat, chyba że niniejsza ustawa stanowi inaczej.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A7BB6BAB-1036-372B-E218-9075EF74F529}"/>
              </a:ext>
            </a:extLst>
          </p:cNvPr>
          <p:cNvSpPr txBox="1"/>
          <p:nvPr/>
        </p:nvSpPr>
        <p:spPr>
          <a:xfrm>
            <a:off x="551384" y="836712"/>
            <a:ext cx="11161240" cy="5107873"/>
          </a:xfrm>
          <a:prstGeom prst="rect">
            <a:avLst/>
          </a:prstGeom>
          <a:noFill/>
        </p:spPr>
        <p:txBody>
          <a:bodyPr wrap="square">
            <a:spAutoFit/>
          </a:bodyPr>
          <a:lstStyle/>
          <a:p>
            <a:pPr algn="just">
              <a:lnSpc>
                <a:spcPct val="150000"/>
              </a:lnSpc>
            </a:pPr>
            <a:r>
              <a:rPr lang="pl-PL" sz="2200" dirty="0">
                <a:solidFill>
                  <a:schemeClr val="bg1"/>
                </a:solidFill>
                <a:latin typeface="Cambria" panose="02040503050406030204" pitchFamily="18" charset="0"/>
                <a:ea typeface="Cambria" panose="02040503050406030204" pitchFamily="18" charset="0"/>
              </a:rPr>
              <a:t>4. W przypadku </a:t>
            </a:r>
            <a:r>
              <a:rPr lang="pl-PL" sz="2200" b="1" dirty="0">
                <a:solidFill>
                  <a:srgbClr val="FF0000"/>
                </a:solidFill>
                <a:latin typeface="Cambria" panose="02040503050406030204" pitchFamily="18" charset="0"/>
                <a:ea typeface="Cambria" panose="02040503050406030204" pitchFamily="18" charset="0"/>
              </a:rPr>
              <a:t>gdy nieletni wykazuje przejawy demoralizacji lub dopuścił się czynu karalnego na terenie szkoły lub w związku z realizacją obowiązku szkolnego lub obowiązku nauki, dyrektor tej szkoły może, za zgodą rodziców albo opiekuna nieletniego oraz nieletniego, zastosować, jeżeli jest to wystarczające, środek oddziaływania wychowawczego </a:t>
            </a:r>
            <a:r>
              <a:rPr lang="pl-PL" sz="2200" dirty="0">
                <a:solidFill>
                  <a:schemeClr val="bg1"/>
                </a:solidFill>
                <a:latin typeface="Cambria" panose="02040503050406030204" pitchFamily="18" charset="0"/>
                <a:ea typeface="Cambria" panose="02040503050406030204" pitchFamily="18" charset="0"/>
              </a:rPr>
              <a:t>w postaci pouczenia, ostrzeżenia ustnego albo ostrzeżenia na piśmie, przeproszenia pokrzywdzonego, przywrócenia stanu poprzedniego lub wykonania określonych prac porządkowych na rzecz szkoły. Zastosowanie środka oddziaływania wychowawczego nie wyłącza zastosowania kary określonej w statucie szkoły. Przepisu nie stosuje się w przypadku, gdy nieletni dopuścił się czynu zabronionego wyczerpującego znamiona przestępstwa ściganego z urzędu lub przestępstwa skarbowego. </a:t>
            </a:r>
          </a:p>
        </p:txBody>
      </p:sp>
    </p:spTree>
    <p:extLst>
      <p:ext uri="{BB962C8B-B14F-4D97-AF65-F5344CB8AC3E}">
        <p14:creationId xmlns:p14="http://schemas.microsoft.com/office/powerpoint/2010/main" val="2755628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4EE5D34D-DF90-05FC-0F5E-1881B1D4D843}"/>
              </a:ext>
            </a:extLst>
          </p:cNvPr>
          <p:cNvSpPr txBox="1"/>
          <p:nvPr/>
        </p:nvSpPr>
        <p:spPr>
          <a:xfrm>
            <a:off x="1055440" y="1124744"/>
            <a:ext cx="10585176" cy="3076548"/>
          </a:xfrm>
          <a:prstGeom prst="rect">
            <a:avLst/>
          </a:prstGeom>
          <a:noFill/>
        </p:spPr>
        <p:txBody>
          <a:bodyPr wrap="square">
            <a:spAutoFit/>
          </a:bodyPr>
          <a:lstStyle/>
          <a:p>
            <a:pPr algn="just">
              <a:lnSpc>
                <a:spcPct val="150000"/>
              </a:lnSpc>
            </a:pPr>
            <a:r>
              <a:rPr lang="pl-PL" sz="2200" dirty="0">
                <a:latin typeface="Cambria" panose="02040503050406030204" pitchFamily="18" charset="0"/>
                <a:ea typeface="Cambria" panose="02040503050406030204" pitchFamily="18" charset="0"/>
              </a:rPr>
              <a:t>	</a:t>
            </a:r>
            <a:r>
              <a:rPr lang="pl-PL" sz="2200" dirty="0">
                <a:solidFill>
                  <a:schemeClr val="bg1"/>
                </a:solidFill>
                <a:latin typeface="Cambria" panose="02040503050406030204" pitchFamily="18" charset="0"/>
                <a:ea typeface="Cambria" panose="02040503050406030204" pitchFamily="18" charset="0"/>
              </a:rPr>
              <a:t>Środki przeciwdziałania demoralizacji nieletnich i dopuszczaniu się przez nich czynów karalnych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	Art. 6. Wobec nieletniego mogą być stosowane środki wychowawcze, środek leczniczy oraz środek poprawczy. Wobec nieletniego kara może być orzeczona tylko w przypadkach określonych w ustawie, jeżeli inne środki nie są w stanie zapewnić resocjalizacji nieletniego</a:t>
            </a:r>
          </a:p>
        </p:txBody>
      </p:sp>
    </p:spTree>
    <p:extLst>
      <p:ext uri="{BB962C8B-B14F-4D97-AF65-F5344CB8AC3E}">
        <p14:creationId xmlns:p14="http://schemas.microsoft.com/office/powerpoint/2010/main" val="164521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D5888745-6E09-84B1-4A2F-06A7E9C56E4C}"/>
              </a:ext>
            </a:extLst>
          </p:cNvPr>
          <p:cNvSpPr txBox="1"/>
          <p:nvPr/>
        </p:nvSpPr>
        <p:spPr>
          <a:xfrm>
            <a:off x="263352" y="548680"/>
            <a:ext cx="11449272" cy="5615704"/>
          </a:xfrm>
          <a:prstGeom prst="rect">
            <a:avLst/>
          </a:prstGeom>
          <a:noFill/>
        </p:spPr>
        <p:txBody>
          <a:bodyPr wrap="square">
            <a:spAutoFit/>
          </a:bodyPr>
          <a:lstStyle/>
          <a:p>
            <a:pPr algn="just">
              <a:lnSpc>
                <a:spcPct val="150000"/>
              </a:lnSpc>
            </a:pPr>
            <a:r>
              <a:rPr lang="pl-PL" sz="2200" dirty="0">
                <a:solidFill>
                  <a:schemeClr val="bg1"/>
                </a:solidFill>
                <a:latin typeface="Cambria" panose="02040503050406030204" pitchFamily="18" charset="0"/>
                <a:ea typeface="Cambria" panose="02040503050406030204" pitchFamily="18" charset="0"/>
              </a:rPr>
              <a:t>Art. 7. Środkami wychowawczymi są: </a:t>
            </a:r>
          </a:p>
          <a:p>
            <a:pPr marL="457200" indent="-457200" algn="just">
              <a:lnSpc>
                <a:spcPct val="150000"/>
              </a:lnSpc>
              <a:buAutoNum type="arabicParenR"/>
            </a:pPr>
            <a:r>
              <a:rPr lang="pl-PL" sz="2200" dirty="0">
                <a:solidFill>
                  <a:schemeClr val="bg1"/>
                </a:solidFill>
                <a:latin typeface="Cambria" panose="02040503050406030204" pitchFamily="18" charset="0"/>
                <a:ea typeface="Cambria" panose="02040503050406030204" pitchFamily="18" charset="0"/>
              </a:rPr>
              <a:t>upomnienie; </a:t>
            </a:r>
          </a:p>
          <a:p>
            <a:pPr marL="457200" indent="-457200" algn="just">
              <a:lnSpc>
                <a:spcPct val="150000"/>
              </a:lnSpc>
              <a:buAutoNum type="arabicParenR"/>
            </a:pPr>
            <a:r>
              <a:rPr lang="pl-PL" sz="2200" dirty="0">
                <a:solidFill>
                  <a:schemeClr val="bg1"/>
                </a:solidFill>
                <a:latin typeface="Cambria" panose="02040503050406030204" pitchFamily="18" charset="0"/>
                <a:ea typeface="Cambria" panose="02040503050406030204" pitchFamily="18" charset="0"/>
              </a:rPr>
              <a:t>zobowiązanie do określonego postępowania, a zwłaszcza do naprawienia wyrządzonej szkody w całości albo w części, do zadośćuczynienia za doznaną krzywdę, do wykonania prac społecznych, do przeproszenia pokrzywdzonego, do podjęcia nauki lub pracy, do uczestniczenia w odpowiednich zajęciach o charakterze wychowawczym, terapeutycznym, w szczególności terapii uzależnień, psychoterapii, psychoedukacji, lub szkoleniowym, do powstrzymania się od przebywania w określonych środowiskach lub miejscach, do powstrzymania się od kontaktowania się z pokrzywdzonym lub innymi osobami w określony sposób lub do zaniechania używania substancji psychoaktywnej;</a:t>
            </a:r>
          </a:p>
          <a:p>
            <a:pPr marL="457200" indent="-457200" algn="just">
              <a:lnSpc>
                <a:spcPct val="150000"/>
              </a:lnSpc>
              <a:buAutoNum type="arabicParenR"/>
            </a:pPr>
            <a:r>
              <a:rPr lang="pl-PL" sz="2200" dirty="0">
                <a:solidFill>
                  <a:schemeClr val="bg1"/>
                </a:solidFill>
                <a:latin typeface="Cambria" panose="02040503050406030204" pitchFamily="18" charset="0"/>
                <a:ea typeface="Cambria" panose="02040503050406030204" pitchFamily="18" charset="0"/>
              </a:rPr>
              <a:t>nadzór odpowiedzialny rodziców albo opiekuna nieletniego; </a:t>
            </a:r>
          </a:p>
        </p:txBody>
      </p:sp>
    </p:spTree>
    <p:extLst>
      <p:ext uri="{BB962C8B-B14F-4D97-AF65-F5344CB8AC3E}">
        <p14:creationId xmlns:p14="http://schemas.microsoft.com/office/powerpoint/2010/main" val="3923850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1AE904CA-619C-9DEB-B883-07AD428B07A7}"/>
              </a:ext>
            </a:extLst>
          </p:cNvPr>
          <p:cNvSpPr txBox="1"/>
          <p:nvPr/>
        </p:nvSpPr>
        <p:spPr>
          <a:xfrm>
            <a:off x="479376" y="620688"/>
            <a:ext cx="11017224" cy="5615704"/>
          </a:xfrm>
          <a:prstGeom prst="rect">
            <a:avLst/>
          </a:prstGeom>
          <a:noFill/>
        </p:spPr>
        <p:txBody>
          <a:bodyPr wrap="square">
            <a:spAutoFit/>
          </a:bodyPr>
          <a:lstStyle/>
          <a:p>
            <a:pPr algn="just">
              <a:lnSpc>
                <a:spcPct val="150000"/>
              </a:lnSpc>
            </a:pPr>
            <a:r>
              <a:rPr lang="pl-PL" sz="2200" dirty="0">
                <a:solidFill>
                  <a:schemeClr val="bg1"/>
                </a:solidFill>
                <a:latin typeface="Cambria" panose="02040503050406030204" pitchFamily="18" charset="0"/>
                <a:ea typeface="Cambria" panose="02040503050406030204" pitchFamily="18" charset="0"/>
              </a:rPr>
              <a:t>4) nadzór organizacji społecznej, w tym organizacji pozarządowej, której celem statutowym jest praca z nieletnimi o charakterze wychowawczym, terapeutycznym lub szkoleniowym, zapobieganie demoralizacji nieletnich lub pomoc w readaptacji społecznej nieletnich, pracodawcy albo osoby godnej zaufania udzielających poręczenia za nieletniego;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5) nadzór kuratora sądowego;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6) skierowanie do ośrodka kuratorskiego, a także do organizacji społecznej, w tym organizacji pozarządowej, lub instytucji zajmujących się pracą z nieletnimi o charakterze wychowawczym, terapeutycznym lub szkoleniowym, po uprzednim porozumieniu się z tą organizacją lub instytucją;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7) zakaz prowadzenia wszelkich pojazdów albo pojazdów określonego rodzaju</a:t>
            </a:r>
          </a:p>
        </p:txBody>
      </p:sp>
    </p:spTree>
    <p:extLst>
      <p:ext uri="{BB962C8B-B14F-4D97-AF65-F5344CB8AC3E}">
        <p14:creationId xmlns:p14="http://schemas.microsoft.com/office/powerpoint/2010/main" val="1116986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58C44229-4AEB-BB25-C493-3AC97AFBE8C4}"/>
              </a:ext>
            </a:extLst>
          </p:cNvPr>
          <p:cNvSpPr txBox="1"/>
          <p:nvPr/>
        </p:nvSpPr>
        <p:spPr>
          <a:xfrm>
            <a:off x="335360" y="620688"/>
            <a:ext cx="11449272" cy="5615704"/>
          </a:xfrm>
          <a:prstGeom prst="rect">
            <a:avLst/>
          </a:prstGeom>
          <a:noFill/>
        </p:spPr>
        <p:txBody>
          <a:bodyPr wrap="square">
            <a:spAutoFit/>
          </a:bodyPr>
          <a:lstStyle/>
          <a:p>
            <a:pPr algn="just">
              <a:lnSpc>
                <a:spcPct val="150000"/>
              </a:lnSpc>
            </a:pPr>
            <a:r>
              <a:rPr lang="pl-PL" sz="2200" dirty="0">
                <a:solidFill>
                  <a:schemeClr val="bg1"/>
                </a:solidFill>
                <a:latin typeface="Cambria" panose="02040503050406030204" pitchFamily="18" charset="0"/>
                <a:ea typeface="Cambria" panose="02040503050406030204" pitchFamily="18" charset="0"/>
              </a:rPr>
              <a:t>8) przepadek przedmiotów pochodzących z czynu zabronionego, przepadek przedmiotów, które służyły lub były przeznaczone do popełnienia czynu zabronionego, przepadek równowartości przedmiotów pochodzących z czynu zabronionego lub przedmiotów, które służyły lub były przeznaczone do popełnienia czynu zabronionego, przepadek przedmiotów, których wytwarzanie, posiadanie, obrót, przesyłanie, przenoszenie, przewóz lub przechowywanie jest zabronione, przepadek przedsiębiorstwa albo jego równowartości, przepadek korzyści majątkowej albo jej równowartości lub przepadek przedmiotów czynów zabronionych;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9) umieszczenie w rodzinie zastępczej zawodowej specjalistycznej, która ukończyła szkolenie przygotowujące do sprawowania opieki nad nieletnim, zwanej dalej „rodziną zastępczą zawodową”;</a:t>
            </a:r>
          </a:p>
        </p:txBody>
      </p:sp>
    </p:spTree>
    <p:extLst>
      <p:ext uri="{BB962C8B-B14F-4D97-AF65-F5344CB8AC3E}">
        <p14:creationId xmlns:p14="http://schemas.microsoft.com/office/powerpoint/2010/main" val="637113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9906E2A8-0FDF-2318-C283-6602E015B84A}"/>
              </a:ext>
            </a:extLst>
          </p:cNvPr>
          <p:cNvSpPr txBox="1"/>
          <p:nvPr/>
        </p:nvSpPr>
        <p:spPr>
          <a:xfrm>
            <a:off x="767408" y="1196752"/>
            <a:ext cx="10657184" cy="4092211"/>
          </a:xfrm>
          <a:prstGeom prst="rect">
            <a:avLst/>
          </a:prstGeom>
          <a:noFill/>
        </p:spPr>
        <p:txBody>
          <a:bodyPr wrap="square">
            <a:spAutoFit/>
          </a:bodyPr>
          <a:lstStyle/>
          <a:p>
            <a:pPr algn="just">
              <a:lnSpc>
                <a:spcPct val="150000"/>
              </a:lnSpc>
            </a:pPr>
            <a:r>
              <a:rPr lang="pl-PL" sz="2200" dirty="0">
                <a:solidFill>
                  <a:schemeClr val="bg1"/>
                </a:solidFill>
                <a:latin typeface="Cambria" panose="02040503050406030204" pitchFamily="18" charset="0"/>
                <a:ea typeface="Cambria" panose="02040503050406030204" pitchFamily="18" charset="0"/>
              </a:rPr>
              <a:t>10) umieszczenie w młodzieżowym ośrodku wychowawczym;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11) umieszczenie w okręgowym ośrodku wychowawczym. </a:t>
            </a:r>
          </a:p>
          <a:p>
            <a:pPr algn="just">
              <a:lnSpc>
                <a:spcPct val="150000"/>
              </a:lnSpc>
            </a:pPr>
            <a:endParaRPr lang="pl-PL" sz="2200"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Art. 8. Środkiem leczniczym jest umieszczenie w zakładzie leczniczym, w którym są udzielane nieletnim świadczenia zdrowotne z zakresu opieki psychiatrycznej lub leczenia uzależnień, zwanym dalej „zakładem leczniczym”. </a:t>
            </a:r>
          </a:p>
          <a:p>
            <a:pPr algn="just">
              <a:lnSpc>
                <a:spcPct val="150000"/>
              </a:lnSpc>
            </a:pPr>
            <a:endParaRPr lang="pl-PL" sz="2200"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Art. 9. Środkiem poprawczym jest umieszczenie w zakładzie poprawczym.</a:t>
            </a:r>
          </a:p>
        </p:txBody>
      </p:sp>
    </p:spTree>
    <p:extLst>
      <p:ext uri="{BB962C8B-B14F-4D97-AF65-F5344CB8AC3E}">
        <p14:creationId xmlns:p14="http://schemas.microsoft.com/office/powerpoint/2010/main" val="2202358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631504" y="1268760"/>
            <a:ext cx="9721080" cy="1938992"/>
          </a:xfrm>
          <a:prstGeom prst="rect">
            <a:avLst/>
          </a:prstGeom>
          <a:noFill/>
        </p:spPr>
        <p:txBody>
          <a:bodyPr wrap="square" rtlCol="0">
            <a:spAutoFit/>
          </a:bodyPr>
          <a:lstStyle/>
          <a:p>
            <a:pPr algn="ctr"/>
            <a:r>
              <a:rPr lang="pl-PL" sz="4000" b="1" dirty="0">
                <a:solidFill>
                  <a:srgbClr val="FF0000"/>
                </a:solidFill>
                <a:latin typeface="Cambria" panose="02040503050406030204" pitchFamily="18" charset="0"/>
                <a:ea typeface="Cambria" panose="02040503050406030204" pitchFamily="18" charset="0"/>
              </a:rPr>
              <a:t>Naruszenie wizerunku</a:t>
            </a:r>
          </a:p>
          <a:p>
            <a:pPr algn="ctr"/>
            <a:endParaRPr lang="pl-PL" sz="4000" b="1" dirty="0">
              <a:solidFill>
                <a:srgbClr val="FF0000"/>
              </a:solidFill>
              <a:latin typeface="Cambria" panose="02040503050406030204" pitchFamily="18" charset="0"/>
              <a:ea typeface="Cambria" panose="02040503050406030204" pitchFamily="18" charset="0"/>
            </a:endParaRPr>
          </a:p>
          <a:p>
            <a:r>
              <a:rPr lang="pl-PL" sz="4000" b="1" dirty="0">
                <a:solidFill>
                  <a:schemeClr val="bg1"/>
                </a:solidFill>
                <a:latin typeface="Cambria" panose="02040503050406030204" pitchFamily="18" charset="0"/>
                <a:ea typeface="Cambria" panose="02040503050406030204" pitchFamily="18" charset="0"/>
              </a:rPr>
              <a:t>Działania 										Formy</a:t>
            </a:r>
          </a:p>
        </p:txBody>
      </p:sp>
      <p:pic>
        <p:nvPicPr>
          <p:cNvPr id="117762" name="Picture 2" descr="Podobny obraz">
            <a:hlinkClick r:id="rId2"/>
          </p:cNvPr>
          <p:cNvPicPr>
            <a:picLocks noChangeAspect="1" noChangeArrowheads="1"/>
          </p:cNvPicPr>
          <p:nvPr/>
        </p:nvPicPr>
        <p:blipFill>
          <a:blip r:embed="rId3" cstate="print"/>
          <a:srcRect/>
          <a:stretch>
            <a:fillRect/>
          </a:stretch>
        </p:blipFill>
        <p:spPr bwMode="auto">
          <a:xfrm>
            <a:off x="3422976" y="3420195"/>
            <a:ext cx="5346048" cy="252028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692163" y="1174106"/>
            <a:ext cx="5188322" cy="985837"/>
            <a:chOff x="284" y="745"/>
            <a:chExt cx="2553" cy="621"/>
          </a:xfrm>
        </p:grpSpPr>
        <p:pic>
          <p:nvPicPr>
            <p:cNvPr id="9227" name="Picture 2"/>
            <p:cNvPicPr>
              <a:picLocks noChangeAspect="1" noChangeArrowheads="1"/>
            </p:cNvPicPr>
            <p:nvPr/>
          </p:nvPicPr>
          <p:blipFill>
            <a:blip r:embed="rId3" cstate="print"/>
            <a:srcRect/>
            <a:stretch>
              <a:fillRect/>
            </a:stretch>
          </p:blipFill>
          <p:spPr bwMode="auto">
            <a:xfrm>
              <a:off x="284" y="745"/>
              <a:ext cx="2554" cy="622"/>
            </a:xfrm>
            <a:prstGeom prst="rect">
              <a:avLst/>
            </a:prstGeom>
            <a:noFill/>
            <a:ln w="9525">
              <a:noFill/>
              <a:round/>
              <a:headEnd/>
              <a:tailEnd/>
            </a:ln>
          </p:spPr>
        </p:pic>
        <p:sp>
          <p:nvSpPr>
            <p:cNvPr id="9228" name="Text Box 3"/>
            <p:cNvSpPr txBox="1">
              <a:spLocks noChangeArrowheads="1"/>
            </p:cNvSpPr>
            <p:nvPr/>
          </p:nvSpPr>
          <p:spPr bwMode="auto">
            <a:xfrm>
              <a:off x="284" y="745"/>
              <a:ext cx="2554" cy="622"/>
            </a:xfrm>
            <a:prstGeom prst="rect">
              <a:avLst/>
            </a:prstGeom>
            <a:noFill/>
            <a:ln w="9525">
              <a:noFill/>
              <a:round/>
              <a:headEnd/>
              <a:tailEnd/>
            </a:ln>
          </p:spPr>
          <p:txBody>
            <a:bodyPr wrap="none" anchor="ctr"/>
            <a:lstStyle/>
            <a:p>
              <a:endParaRPr lang="en-US" sz="2200">
                <a:latin typeface="Cambria" panose="02040503050406030204" pitchFamily="18" charset="0"/>
                <a:ea typeface="Cambria" panose="02040503050406030204" pitchFamily="18" charset="0"/>
              </a:endParaRPr>
            </a:p>
          </p:txBody>
        </p:sp>
      </p:grpSp>
      <p:sp>
        <p:nvSpPr>
          <p:cNvPr id="9219" name="Text Box 4"/>
          <p:cNvSpPr txBox="1">
            <a:spLocks noChangeArrowheads="1"/>
          </p:cNvSpPr>
          <p:nvPr/>
        </p:nvSpPr>
        <p:spPr bwMode="auto">
          <a:xfrm>
            <a:off x="987996" y="2107168"/>
            <a:ext cx="4603948" cy="3975260"/>
          </a:xfrm>
          <a:prstGeom prst="rect">
            <a:avLst/>
          </a:prstGeom>
          <a:noFill/>
          <a:ln w="9525">
            <a:noFill/>
            <a:round/>
            <a:headEnd/>
            <a:tailEnd/>
          </a:ln>
        </p:spPr>
        <p:txBody>
          <a:bodyPr lIns="90000" tIns="46800" rIns="90000" bIns="46800"/>
          <a:lstStyle/>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Upublicznianie wizerunku, nazwiska, pseudonimu osoby bez zgody, bez wiedzy lub wbrew woli ich właściciela. </a:t>
            </a:r>
          </a:p>
          <a:p>
            <a:pPr marL="268288" indent="-268288">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600" dirty="0">
              <a:solidFill>
                <a:srgbClr val="002060"/>
              </a:solidFill>
              <a:latin typeface="Times New Roman" pitchFamily="18" charset="0"/>
            </a:endParaRPr>
          </a:p>
        </p:txBody>
      </p:sp>
      <p:sp>
        <p:nvSpPr>
          <p:cNvPr id="9220" name="Text Box 5"/>
          <p:cNvSpPr txBox="1">
            <a:spLocks noChangeArrowheads="1"/>
          </p:cNvSpPr>
          <p:nvPr/>
        </p:nvSpPr>
        <p:spPr bwMode="auto">
          <a:xfrm>
            <a:off x="6384032" y="2189166"/>
            <a:ext cx="5112568" cy="3913187"/>
          </a:xfrm>
          <a:prstGeom prst="rect">
            <a:avLst/>
          </a:prstGeom>
          <a:noFill/>
          <a:ln w="9525">
            <a:noFill/>
            <a:round/>
            <a:headEnd/>
            <a:tailEnd/>
          </a:ln>
        </p:spPr>
        <p:txBody>
          <a:bodyPr lIns="90000" tIns="46800" rIns="90000" bIns="46800"/>
          <a:lstStyle/>
          <a:p>
            <a:pPr marL="268288" indent="-268288" algn="just">
              <a:lnSpc>
                <a:spcPct val="9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Umieszczenie zdjęcia lub filmu przedstawiającego kogoś na stronie internetowej, na blogu, w serwisie społecznościowym itp.</a:t>
            </a:r>
          </a:p>
          <a:p>
            <a:pPr marL="268288" indent="-268288">
              <a:lnSpc>
                <a:spcPct val="9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 Rozesłanie zdjęcia przedstawiającego kogoś lub filmiku z czyimś udziałem e-mailem, telefonem komórkowym.</a:t>
            </a:r>
          </a:p>
        </p:txBody>
      </p:sp>
      <p:grpSp>
        <p:nvGrpSpPr>
          <p:cNvPr id="4" name="Group 9"/>
          <p:cNvGrpSpPr>
            <a:grpSpLocks/>
          </p:cNvGrpSpPr>
          <p:nvPr/>
        </p:nvGrpSpPr>
        <p:grpSpPr bwMode="auto">
          <a:xfrm>
            <a:off x="6169025" y="1395412"/>
            <a:ext cx="5046663" cy="774699"/>
            <a:chOff x="2926" y="879"/>
            <a:chExt cx="3179" cy="488"/>
          </a:xfrm>
        </p:grpSpPr>
        <p:pic>
          <p:nvPicPr>
            <p:cNvPr id="9223" name="Picture 10"/>
            <p:cNvPicPr>
              <a:picLocks noChangeAspect="1" noChangeArrowheads="1"/>
            </p:cNvPicPr>
            <p:nvPr/>
          </p:nvPicPr>
          <p:blipFill>
            <a:blip r:embed="rId4" cstate="print"/>
            <a:srcRect/>
            <a:stretch>
              <a:fillRect/>
            </a:stretch>
          </p:blipFill>
          <p:spPr bwMode="auto">
            <a:xfrm>
              <a:off x="2926" y="879"/>
              <a:ext cx="2550" cy="488"/>
            </a:xfrm>
            <a:prstGeom prst="rect">
              <a:avLst/>
            </a:prstGeom>
            <a:noFill/>
            <a:ln w="9525">
              <a:noFill/>
              <a:round/>
              <a:headEnd/>
              <a:tailEnd/>
            </a:ln>
          </p:spPr>
        </p:pic>
        <p:sp>
          <p:nvSpPr>
            <p:cNvPr id="9224" name="Text Box 11"/>
            <p:cNvSpPr txBox="1">
              <a:spLocks noChangeArrowheads="1"/>
            </p:cNvSpPr>
            <p:nvPr/>
          </p:nvSpPr>
          <p:spPr bwMode="auto">
            <a:xfrm>
              <a:off x="3560" y="883"/>
              <a:ext cx="2545" cy="480"/>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800" b="1" dirty="0">
                  <a:solidFill>
                    <a:srgbClr val="000000"/>
                  </a:solidFill>
                  <a:latin typeface="Cambria" panose="02040503050406030204" pitchFamily="18" charset="0"/>
                  <a:ea typeface="Cambria" panose="02040503050406030204" pitchFamily="18" charset="0"/>
                </a:rPr>
                <a:t>Formy:</a:t>
              </a:r>
              <a:r>
                <a:rPr lang="pl-PL" sz="2600" b="1" dirty="0">
                  <a:solidFill>
                    <a:srgbClr val="FEFAC9"/>
                  </a:solidFill>
                  <a:latin typeface="Cambria" panose="02040503050406030204" pitchFamily="18" charset="0"/>
                  <a:ea typeface="Cambria" panose="02040503050406030204" pitchFamily="18" charset="0"/>
                </a:rPr>
                <a:t>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600" b="1" dirty="0">
                <a:solidFill>
                  <a:srgbClr val="FEFAC9"/>
                </a:solidFill>
                <a:latin typeface="Times New Roman" pitchFamily="18" charset="0"/>
              </a:endParaRPr>
            </a:p>
          </p:txBody>
        </p:sp>
      </p:grpSp>
      <p:sp>
        <p:nvSpPr>
          <p:cNvPr id="5" name="pole tekstowe 4">
            <a:extLst>
              <a:ext uri="{FF2B5EF4-FFF2-40B4-BE49-F238E27FC236}">
                <a16:creationId xmlns:a16="http://schemas.microsoft.com/office/drawing/2014/main" id="{880A924D-0059-B61F-823C-DA2445BAA89A}"/>
              </a:ext>
            </a:extLst>
          </p:cNvPr>
          <p:cNvSpPr txBox="1"/>
          <p:nvPr/>
        </p:nvSpPr>
        <p:spPr>
          <a:xfrm>
            <a:off x="3719736" y="404664"/>
            <a:ext cx="5190354" cy="584775"/>
          </a:xfrm>
          <a:prstGeom prst="rect">
            <a:avLst/>
          </a:prstGeom>
          <a:noFill/>
        </p:spPr>
        <p:txBody>
          <a:bodyPr wrap="square" rtlCol="0">
            <a:spAutoFit/>
          </a:bodyPr>
          <a:lstStyle/>
          <a:p>
            <a:r>
              <a:rPr lang="pl-PL" sz="3200" b="1" dirty="0">
                <a:solidFill>
                  <a:srgbClr val="C00000"/>
                </a:solidFill>
                <a:latin typeface="Cambria" panose="02040503050406030204" pitchFamily="18" charset="0"/>
                <a:ea typeface="Cambria" panose="02040503050406030204" pitchFamily="18" charset="0"/>
              </a:rPr>
              <a:t>Naruszenie wizerunku</a:t>
            </a:r>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rostokąt 1"/>
          <p:cNvSpPr>
            <a:spLocks noChangeArrowheads="1"/>
          </p:cNvSpPr>
          <p:nvPr/>
        </p:nvSpPr>
        <p:spPr bwMode="auto">
          <a:xfrm>
            <a:off x="479376" y="1340768"/>
            <a:ext cx="11449272" cy="5032147"/>
          </a:xfrm>
          <a:prstGeom prst="rect">
            <a:avLst/>
          </a:prstGeom>
          <a:noFill/>
          <a:ln w="9525">
            <a:noFill/>
            <a:miter lim="800000"/>
            <a:headEnd/>
            <a:tailEnd/>
          </a:ln>
        </p:spPr>
        <p:txBody>
          <a:bodyPr wrap="square">
            <a:spAutoFit/>
          </a:bodyPr>
          <a:lstStyle/>
          <a:p>
            <a:pPr algn="just">
              <a:lnSpc>
                <a:spcPct val="80000"/>
              </a:lnSpc>
              <a:spcBef>
                <a:spcPts val="600"/>
              </a:spcBef>
              <a:buClr>
                <a:srgbClr val="F3A447"/>
              </a:buClr>
              <a:buSzPct val="85000"/>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200" dirty="0">
                <a:solidFill>
                  <a:schemeClr val="bg1"/>
                </a:solidFill>
                <a:latin typeface="Cambria" panose="02040503050406030204" pitchFamily="18" charset="0"/>
                <a:ea typeface="Cambria" panose="02040503050406030204" pitchFamily="18" charset="0"/>
              </a:rPr>
              <a:t>Art. 23. </a:t>
            </a:r>
            <a:r>
              <a:rPr lang="pl-PL" sz="2200" dirty="0">
                <a:solidFill>
                  <a:srgbClr val="FF0000"/>
                </a:solidFill>
                <a:latin typeface="Cambria" panose="02040503050406030204" pitchFamily="18" charset="0"/>
                <a:ea typeface="Cambria" panose="02040503050406030204" pitchFamily="18" charset="0"/>
              </a:rPr>
              <a:t>Dobra osobiste człowieka</a:t>
            </a:r>
            <a:r>
              <a:rPr lang="pl-PL" sz="2200" dirty="0">
                <a:solidFill>
                  <a:schemeClr val="bg1"/>
                </a:solidFill>
                <a:latin typeface="Cambria" panose="02040503050406030204" pitchFamily="18" charset="0"/>
                <a:ea typeface="Cambria" panose="02040503050406030204" pitchFamily="18" charset="0"/>
              </a:rPr>
              <a:t>, jak w szczególności zdrowie, wolność, cześć, swoboda sumienia, nazwisko lub pseudonim, wizerunek, tajemnica korespondencji, nietykalność mieszkania, twórczość naukowa, artystyczna, wynalazcza i racjonalizatorska, pozostają pod ochroną prawa cywilnego niezależnie od ochrony przewidzianej w innych przepisach.</a:t>
            </a:r>
          </a:p>
          <a:p>
            <a:pPr algn="just">
              <a:lnSpc>
                <a:spcPct val="80000"/>
              </a:lnSpc>
              <a:spcBef>
                <a:spcPts val="600"/>
              </a:spcBef>
              <a:buClr>
                <a:srgbClr val="F3A447"/>
              </a:buClr>
              <a:buSzPct val="85000"/>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200" dirty="0">
                <a:solidFill>
                  <a:schemeClr val="bg1"/>
                </a:solidFill>
                <a:latin typeface="Cambria" panose="02040503050406030204" pitchFamily="18" charset="0"/>
                <a:ea typeface="Cambria" panose="02040503050406030204" pitchFamily="18" charset="0"/>
              </a:rPr>
              <a:t>Art. 24.</a:t>
            </a:r>
          </a:p>
          <a:p>
            <a:pPr marL="268288" indent="-268288" algn="just">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200" dirty="0">
                <a:latin typeface="Cambria" panose="02040503050406030204" pitchFamily="18" charset="0"/>
                <a:ea typeface="Cambria" panose="02040503050406030204" pitchFamily="18" charset="0"/>
              </a:rPr>
              <a:t>  </a:t>
            </a:r>
            <a:r>
              <a:rPr lang="pl-PL" sz="2200" dirty="0">
                <a:solidFill>
                  <a:schemeClr val="bg1"/>
                </a:solidFill>
                <a:latin typeface="Cambria" panose="02040503050406030204" pitchFamily="18" charset="0"/>
                <a:ea typeface="Cambria" panose="02040503050406030204" pitchFamily="18" charset="0"/>
              </a:rPr>
              <a:t>§ 1. </a:t>
            </a:r>
            <a:r>
              <a:rPr lang="pl-PL" sz="2200" dirty="0">
                <a:solidFill>
                  <a:srgbClr val="FF0000"/>
                </a:solidFill>
                <a:latin typeface="Cambria" panose="02040503050406030204" pitchFamily="18" charset="0"/>
                <a:ea typeface="Cambria" panose="02040503050406030204" pitchFamily="18" charset="0"/>
              </a:rPr>
              <a:t>Ten, czyje dobro osobiste zostaje zagrożone cudzym działaniem, może żądać zaniechania tego działania, chyba że nie jest ono bezprawne</a:t>
            </a:r>
            <a:r>
              <a:rPr lang="pl-PL" sz="2200" dirty="0">
                <a:solidFill>
                  <a:schemeClr val="bg1"/>
                </a:solidFill>
                <a:latin typeface="Cambria" panose="02040503050406030204" pitchFamily="18" charset="0"/>
                <a:ea typeface="Cambria" panose="02040503050406030204" pitchFamily="18" charset="0"/>
              </a:rPr>
              <a:t>. W razie dokonanego naruszenia może on także żądać, ażeby osoba, która dopuściła się naruszenia, dopełniła czynności potrzebnych do usunięcia jego skutków, w szczególności ażeby złożyła oświadczenie odpowiedniej treści i w odpowiedniej formie. Na zasadach przewidzianych w kodeksie może on również żądać zadośćuczynienia pieniężnego lub zapłaty odpowiedniej sumy pieniężnej na wskazany cel społeczny.</a:t>
            </a:r>
          </a:p>
          <a:p>
            <a:pPr marL="268288" indent="-268288" algn="just">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200" dirty="0">
                <a:solidFill>
                  <a:schemeClr val="bg1"/>
                </a:solidFill>
                <a:latin typeface="Cambria" panose="02040503050406030204" pitchFamily="18" charset="0"/>
                <a:ea typeface="Cambria" panose="02040503050406030204" pitchFamily="18" charset="0"/>
              </a:rPr>
              <a:t>§ 2. Jeżeli wskutek naruszenia dobra osobistego została wyrządzona szkoda majątkowa, poszkodowany może żądać jej naprawienia na zasadach ogólnych.</a:t>
            </a:r>
          </a:p>
          <a:p>
            <a:pPr marL="268288" indent="-268288" algn="just">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200" dirty="0">
                <a:solidFill>
                  <a:schemeClr val="bg1"/>
                </a:solidFill>
                <a:latin typeface="Cambria" panose="02040503050406030204" pitchFamily="18" charset="0"/>
                <a:ea typeface="Cambria" panose="02040503050406030204" pitchFamily="18" charset="0"/>
              </a:rPr>
              <a:t>§ 3. Przepisy powyższe nie uchybiają uprawnieniom przewidzianym w innych przepisach, w szczególności w prawie autorskim oraz w prawie wynalazczym.</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b="1" dirty="0">
              <a:latin typeface="Times New Roman" pitchFamily="18" charset="0"/>
            </a:endParaRPr>
          </a:p>
        </p:txBody>
      </p:sp>
      <p:sp>
        <p:nvSpPr>
          <p:cNvPr id="11267" name="pole tekstowe 2"/>
          <p:cNvSpPr txBox="1">
            <a:spLocks noChangeArrowheads="1"/>
          </p:cNvSpPr>
          <p:nvPr/>
        </p:nvSpPr>
        <p:spPr bwMode="auto">
          <a:xfrm>
            <a:off x="3287688" y="271462"/>
            <a:ext cx="6265317" cy="584775"/>
          </a:xfrm>
          <a:prstGeom prst="rect">
            <a:avLst/>
          </a:prstGeom>
          <a:noFill/>
          <a:ln w="9525">
            <a:noFill/>
            <a:miter lim="800000"/>
            <a:headEnd/>
            <a:tailEnd/>
          </a:ln>
        </p:spPr>
        <p:txBody>
          <a:bodyPr wrap="square">
            <a:spAutoFit/>
          </a:bodyPr>
          <a:lstStyle/>
          <a:p>
            <a:pPr algn="ctr"/>
            <a:r>
              <a:rPr lang="pl-PL" sz="3200" b="1" dirty="0">
                <a:solidFill>
                  <a:schemeClr val="bg1"/>
                </a:solidFill>
                <a:latin typeface="Cambria" panose="02040503050406030204" pitchFamily="18" charset="0"/>
                <a:ea typeface="Cambria" panose="02040503050406030204" pitchFamily="18" charset="0"/>
              </a:rPr>
              <a:t>KODEKS CYWILNY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343472" y="1268761"/>
            <a:ext cx="9721080" cy="2492990"/>
          </a:xfrm>
          <a:prstGeom prst="rect">
            <a:avLst/>
          </a:prstGeom>
          <a:noFill/>
        </p:spPr>
        <p:txBody>
          <a:bodyPr wrap="square" rtlCol="0">
            <a:spAutoFit/>
          </a:bodyPr>
          <a:lstStyle/>
          <a:p>
            <a:pPr algn="ctr"/>
            <a:r>
              <a:rPr lang="pl-PL" sz="3600" b="1" dirty="0">
                <a:solidFill>
                  <a:srgbClr val="FF0000"/>
                </a:solidFill>
                <a:latin typeface="Cambria" panose="02040503050406030204" pitchFamily="18" charset="0"/>
                <a:ea typeface="Cambria" panose="02040503050406030204" pitchFamily="18" charset="0"/>
              </a:rPr>
              <a:t>Naruszenie czci (zniesławienie, znieważenie)</a:t>
            </a:r>
          </a:p>
          <a:p>
            <a:pPr algn="ctr"/>
            <a:endParaRPr lang="pl-PL" sz="4000" b="1" dirty="0">
              <a:solidFill>
                <a:srgbClr val="FF0000"/>
              </a:solidFill>
              <a:latin typeface="Cambria" panose="02040503050406030204" pitchFamily="18" charset="0"/>
              <a:ea typeface="Cambria" panose="02040503050406030204" pitchFamily="18" charset="0"/>
            </a:endParaRPr>
          </a:p>
          <a:p>
            <a:r>
              <a:rPr lang="pl-PL" sz="4000" b="1" dirty="0">
                <a:solidFill>
                  <a:schemeClr val="bg1"/>
                </a:solidFill>
                <a:latin typeface="Cambria" panose="02040503050406030204" pitchFamily="18" charset="0"/>
                <a:ea typeface="Cambria" panose="02040503050406030204" pitchFamily="18" charset="0"/>
              </a:rPr>
              <a:t>Działania 											Formy	</a:t>
            </a:r>
            <a:r>
              <a:rPr lang="pl-PL" sz="4000" b="1" dirty="0"/>
              <a:t>						</a:t>
            </a:r>
          </a:p>
        </p:txBody>
      </p:sp>
      <p:pic>
        <p:nvPicPr>
          <p:cNvPr id="113668" name="Picture 4" descr="Znalezione obrazy dla zapytania naruszenie czci">
            <a:hlinkClick r:id="rId2"/>
          </p:cNvPr>
          <p:cNvPicPr>
            <a:picLocks noChangeAspect="1" noChangeArrowheads="1"/>
          </p:cNvPicPr>
          <p:nvPr/>
        </p:nvPicPr>
        <p:blipFill>
          <a:blip r:embed="rId3" cstate="print"/>
          <a:srcRect/>
          <a:stretch>
            <a:fillRect/>
          </a:stretch>
        </p:blipFill>
        <p:spPr bwMode="auto">
          <a:xfrm>
            <a:off x="3848269" y="3573016"/>
            <a:ext cx="4495461" cy="252028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479376" y="1026260"/>
            <a:ext cx="4054475" cy="1262063"/>
            <a:chOff x="284" y="768"/>
            <a:chExt cx="2554" cy="599"/>
          </a:xfrm>
        </p:grpSpPr>
        <p:pic>
          <p:nvPicPr>
            <p:cNvPr id="12299" name="Picture 2"/>
            <p:cNvPicPr>
              <a:picLocks noChangeAspect="1" noChangeArrowheads="1"/>
            </p:cNvPicPr>
            <p:nvPr/>
          </p:nvPicPr>
          <p:blipFill>
            <a:blip r:embed="rId3" cstate="print"/>
            <a:srcRect/>
            <a:stretch>
              <a:fillRect/>
            </a:stretch>
          </p:blipFill>
          <p:spPr bwMode="auto">
            <a:xfrm>
              <a:off x="284" y="768"/>
              <a:ext cx="2554" cy="444"/>
            </a:xfrm>
            <a:prstGeom prst="rect">
              <a:avLst/>
            </a:prstGeom>
            <a:noFill/>
            <a:ln w="9525">
              <a:noFill/>
              <a:round/>
              <a:headEnd/>
              <a:tailEnd/>
            </a:ln>
          </p:spPr>
        </p:pic>
        <p:sp>
          <p:nvSpPr>
            <p:cNvPr id="12300" name="Text Box 3"/>
            <p:cNvSpPr txBox="1">
              <a:spLocks noChangeArrowheads="1"/>
            </p:cNvSpPr>
            <p:nvPr/>
          </p:nvSpPr>
          <p:spPr bwMode="auto">
            <a:xfrm>
              <a:off x="284" y="768"/>
              <a:ext cx="2554" cy="599"/>
            </a:xfrm>
            <a:prstGeom prst="rect">
              <a:avLst/>
            </a:prstGeom>
            <a:noFill/>
            <a:ln w="9525">
              <a:noFill/>
              <a:round/>
              <a:headEnd/>
              <a:tailEnd/>
            </a:ln>
          </p:spPr>
          <p:txBody>
            <a:bodyPr wrap="none" anchor="ctr"/>
            <a:lstStyle/>
            <a:p>
              <a:endParaRPr lang="en-US"/>
            </a:p>
          </p:txBody>
        </p:sp>
      </p:grpSp>
      <p:sp>
        <p:nvSpPr>
          <p:cNvPr id="12291" name="Text Box 4"/>
          <p:cNvSpPr txBox="1">
            <a:spLocks noChangeArrowheads="1"/>
          </p:cNvSpPr>
          <p:nvPr/>
        </p:nvSpPr>
        <p:spPr bwMode="auto">
          <a:xfrm>
            <a:off x="785812" y="1961746"/>
            <a:ext cx="4964161" cy="4338638"/>
          </a:xfrm>
          <a:prstGeom prst="rect">
            <a:avLst/>
          </a:prstGeom>
          <a:noFill/>
          <a:ln w="9525">
            <a:noFill/>
            <a:round/>
            <a:headEnd/>
            <a:tailEnd/>
          </a:ln>
        </p:spPr>
        <p:txBody>
          <a:bodyPr lIns="90000" tIns="46800" rIns="90000" bIns="46800"/>
          <a:lstStyle/>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Wszelkie zachowania uwłaczające czyjejś godności, stanowiące przejaw lekceważenia oraz pogardy.</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Znieważenie drugiej osoby w Internecie lub przy użyciu innych technologii komunikacyjnych.</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Pomówienie (oszczerstwo) o takie postępowanie lub właściwości, które mogą daną osobę poniżyć w opinii publicznej.</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Użycie wizerunku osoby w celu jej ośmieszania, upokorzenia.</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Wypowiadanie pod adresem pokrzywdzonego znieważających go wulgaryzmów lub epitetów.</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b="1" dirty="0">
              <a:latin typeface="Times New Roman" pitchFamily="18" charset="0"/>
            </a:endParaRPr>
          </a:p>
        </p:txBody>
      </p:sp>
      <p:sp>
        <p:nvSpPr>
          <p:cNvPr id="12292" name="Text Box 5"/>
          <p:cNvSpPr txBox="1">
            <a:spLocks noChangeArrowheads="1"/>
          </p:cNvSpPr>
          <p:nvPr/>
        </p:nvSpPr>
        <p:spPr bwMode="auto">
          <a:xfrm>
            <a:off x="7104112" y="1926594"/>
            <a:ext cx="4608512" cy="4270375"/>
          </a:xfrm>
          <a:prstGeom prst="rect">
            <a:avLst/>
          </a:prstGeom>
          <a:noFill/>
          <a:ln w="9525">
            <a:noFill/>
            <a:round/>
            <a:headEnd/>
            <a:tailEnd/>
          </a:ln>
        </p:spPr>
        <p:txBody>
          <a:bodyPr lIns="90000" tIns="46800" rIns="90000" bIns="46800"/>
          <a:lstStyle/>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chemeClr val="bg1"/>
                </a:solidFill>
                <a:latin typeface="Cambria" panose="02040503050406030204" pitchFamily="18" charset="0"/>
                <a:ea typeface="Cambria" panose="02040503050406030204" pitchFamily="18" charset="0"/>
              </a:rPr>
              <a:t>Umieszczenie wizerunku osoby w celu jej ośmieszenia, np. na stronie internetowej, na </a:t>
            </a:r>
            <a:r>
              <a:rPr lang="pl-PL" dirty="0" err="1">
                <a:solidFill>
                  <a:schemeClr val="bg1"/>
                </a:solidFill>
                <a:latin typeface="Cambria" panose="02040503050406030204" pitchFamily="18" charset="0"/>
                <a:ea typeface="Cambria" panose="02040503050406030204" pitchFamily="18" charset="0"/>
              </a:rPr>
              <a:t>blogu</a:t>
            </a:r>
            <a:r>
              <a:rPr lang="pl-PL" dirty="0">
                <a:solidFill>
                  <a:schemeClr val="bg1"/>
                </a:solidFill>
                <a:latin typeface="Cambria" panose="02040503050406030204" pitchFamily="18" charset="0"/>
                <a:ea typeface="Cambria" panose="02040503050406030204" pitchFamily="18" charset="0"/>
              </a:rPr>
              <a:t>, w serwisie </a:t>
            </a:r>
            <a:r>
              <a:rPr lang="pl-PL" dirty="0" err="1">
                <a:solidFill>
                  <a:schemeClr val="bg1"/>
                </a:solidFill>
                <a:latin typeface="Cambria" panose="02040503050406030204" pitchFamily="18" charset="0"/>
                <a:ea typeface="Cambria" panose="02040503050406030204" pitchFamily="18" charset="0"/>
              </a:rPr>
              <a:t>społecznościowym</a:t>
            </a:r>
            <a:r>
              <a:rPr lang="pl-PL" dirty="0">
                <a:solidFill>
                  <a:schemeClr val="bg1"/>
                </a:solidFill>
                <a:latin typeface="Cambria" panose="02040503050406030204" pitchFamily="18" charset="0"/>
                <a:ea typeface="Cambria" panose="02040503050406030204" pitchFamily="18" charset="0"/>
              </a:rPr>
              <a:t>, rozesłanie e-mailem lub przez telefon komórkowy.</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chemeClr val="bg1"/>
                </a:solidFill>
                <a:latin typeface="Cambria" panose="02040503050406030204" pitchFamily="18" charset="0"/>
                <a:ea typeface="Cambria" panose="02040503050406030204" pitchFamily="18" charset="0"/>
              </a:rPr>
              <a:t> Umieszczanie w Internecie lub przesyłanie drogą e-mailową, przy użyciu komunikatorów, serwisów </a:t>
            </a:r>
            <a:r>
              <a:rPr lang="pl-PL" dirty="0" err="1">
                <a:solidFill>
                  <a:schemeClr val="bg1"/>
                </a:solidFill>
                <a:latin typeface="Cambria" panose="02040503050406030204" pitchFamily="18" charset="0"/>
                <a:ea typeface="Cambria" panose="02040503050406030204" pitchFamily="18" charset="0"/>
              </a:rPr>
              <a:t>społecznościowych</a:t>
            </a:r>
            <a:r>
              <a:rPr lang="pl-PL" dirty="0">
                <a:solidFill>
                  <a:schemeClr val="bg1"/>
                </a:solidFill>
                <a:latin typeface="Cambria" panose="02040503050406030204" pitchFamily="18" charset="0"/>
                <a:ea typeface="Cambria" panose="02040503050406030204" pitchFamily="18" charset="0"/>
              </a:rPr>
              <a:t>, telefonu komórkowego itp. obrażających kogoś treści i opinii.</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chemeClr val="bg1"/>
                </a:solidFill>
                <a:latin typeface="Cambria" panose="02040503050406030204" pitchFamily="18" charset="0"/>
                <a:ea typeface="Cambria" panose="02040503050406030204" pitchFamily="18" charset="0"/>
              </a:rPr>
              <a:t>Tworzenie kompromitujących i ośmieszających stron internetowych, </a:t>
            </a:r>
            <a:r>
              <a:rPr lang="pl-PL" dirty="0" err="1">
                <a:solidFill>
                  <a:schemeClr val="bg1"/>
                </a:solidFill>
                <a:latin typeface="Cambria" panose="02040503050406030204" pitchFamily="18" charset="0"/>
                <a:ea typeface="Cambria" panose="02040503050406030204" pitchFamily="18" charset="0"/>
              </a:rPr>
              <a:t>blogów</a:t>
            </a:r>
            <a:r>
              <a:rPr lang="pl-PL" dirty="0">
                <a:solidFill>
                  <a:schemeClr val="bg1"/>
                </a:solidFill>
                <a:latin typeface="Cambria" panose="02040503050406030204" pitchFamily="18" charset="0"/>
                <a:ea typeface="Cambria" panose="02040503050406030204" pitchFamily="18" charset="0"/>
              </a:rPr>
              <a:t>, fałszywych kont i profili w serwisach </a:t>
            </a:r>
            <a:r>
              <a:rPr lang="pl-PL" dirty="0" err="1">
                <a:solidFill>
                  <a:schemeClr val="bg1"/>
                </a:solidFill>
                <a:latin typeface="Cambria" panose="02040503050406030204" pitchFamily="18" charset="0"/>
                <a:ea typeface="Cambria" panose="02040503050406030204" pitchFamily="18" charset="0"/>
              </a:rPr>
              <a:t>społecznościowych</a:t>
            </a:r>
            <a:r>
              <a:rPr lang="pl-PL" dirty="0">
                <a:solidFill>
                  <a:schemeClr val="bg1"/>
                </a:solidFill>
                <a:latin typeface="Cambria" panose="02040503050406030204" pitchFamily="18" charset="0"/>
                <a:ea typeface="Cambria" panose="02040503050406030204" pitchFamily="18" charset="0"/>
              </a:rPr>
              <a:t>.</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chemeClr val="bg1"/>
                </a:solidFill>
                <a:latin typeface="Cambria" panose="02040503050406030204" pitchFamily="18" charset="0"/>
                <a:ea typeface="Cambria" panose="02040503050406030204" pitchFamily="18" charset="0"/>
              </a:rPr>
              <a:t> Rozsyłanie drogą e-mailową lub przez telefon komórkowy różnego rodzaju kompromitujących materiałów.</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1600" dirty="0">
              <a:solidFill>
                <a:srgbClr val="FFFFFF"/>
              </a:solidFill>
              <a:latin typeface="Times New Roman" pitchFamily="18" charset="0"/>
            </a:endParaRPr>
          </a:p>
        </p:txBody>
      </p:sp>
      <p:grpSp>
        <p:nvGrpSpPr>
          <p:cNvPr id="3" name="Group 6"/>
          <p:cNvGrpSpPr>
            <a:grpSpLocks/>
          </p:cNvGrpSpPr>
          <p:nvPr/>
        </p:nvGrpSpPr>
        <p:grpSpPr bwMode="auto">
          <a:xfrm>
            <a:off x="630236" y="373106"/>
            <a:ext cx="10931921" cy="1284283"/>
            <a:chOff x="161" y="-31"/>
            <a:chExt cx="5386" cy="867"/>
          </a:xfrm>
        </p:grpSpPr>
        <p:pic>
          <p:nvPicPr>
            <p:cNvPr id="12297" name="Picture 7"/>
            <p:cNvPicPr>
              <a:picLocks noChangeAspect="1" noChangeArrowheads="1"/>
            </p:cNvPicPr>
            <p:nvPr/>
          </p:nvPicPr>
          <p:blipFill>
            <a:blip r:embed="rId4" cstate="print"/>
            <a:srcRect/>
            <a:stretch>
              <a:fillRect/>
            </a:stretch>
          </p:blipFill>
          <p:spPr bwMode="auto">
            <a:xfrm>
              <a:off x="161" y="-31"/>
              <a:ext cx="5315" cy="853"/>
            </a:xfrm>
            <a:prstGeom prst="rect">
              <a:avLst/>
            </a:prstGeom>
            <a:noFill/>
            <a:ln w="9525">
              <a:noFill/>
              <a:round/>
              <a:headEnd/>
              <a:tailEnd/>
            </a:ln>
          </p:spPr>
        </p:pic>
        <p:sp>
          <p:nvSpPr>
            <p:cNvPr id="12298" name="Text Box 8"/>
            <p:cNvSpPr txBox="1">
              <a:spLocks noChangeArrowheads="1"/>
            </p:cNvSpPr>
            <p:nvPr/>
          </p:nvSpPr>
          <p:spPr bwMode="auto">
            <a:xfrm>
              <a:off x="232" y="-17"/>
              <a:ext cx="5315" cy="853"/>
            </a:xfrm>
            <a:prstGeom prst="rect">
              <a:avLst/>
            </a:prstGeom>
            <a:noFill/>
            <a:ln w="9525">
              <a:noFill/>
              <a:round/>
              <a:headEnd/>
              <a:tailEnd/>
            </a:ln>
          </p:spPr>
          <p:txBody>
            <a:bodyPr wrap="none" anchor="ctr"/>
            <a:lstStyle/>
            <a:p>
              <a:endParaRPr lang="en-US" dirty="0">
                <a:solidFill>
                  <a:schemeClr val="bg1"/>
                </a:solidFill>
                <a:latin typeface="Cambria" panose="02040503050406030204" pitchFamily="18" charset="0"/>
                <a:ea typeface="Cambria" panose="02040503050406030204" pitchFamily="18" charset="0"/>
              </a:endParaRPr>
            </a:p>
          </p:txBody>
        </p:sp>
      </p:grpSp>
      <p:grpSp>
        <p:nvGrpSpPr>
          <p:cNvPr id="4" name="Group 9"/>
          <p:cNvGrpSpPr>
            <a:grpSpLocks/>
          </p:cNvGrpSpPr>
          <p:nvPr/>
        </p:nvGrpSpPr>
        <p:grpSpPr bwMode="auto">
          <a:xfrm>
            <a:off x="6169026" y="1004887"/>
            <a:ext cx="5392738" cy="1165225"/>
            <a:chOff x="2926" y="633"/>
            <a:chExt cx="3397" cy="734"/>
          </a:xfrm>
        </p:grpSpPr>
        <p:pic>
          <p:nvPicPr>
            <p:cNvPr id="12295" name="Picture 10"/>
            <p:cNvPicPr>
              <a:picLocks noChangeAspect="1" noChangeArrowheads="1"/>
            </p:cNvPicPr>
            <p:nvPr/>
          </p:nvPicPr>
          <p:blipFill>
            <a:blip r:embed="rId5" cstate="print"/>
            <a:srcRect/>
            <a:stretch>
              <a:fillRect/>
            </a:stretch>
          </p:blipFill>
          <p:spPr bwMode="auto">
            <a:xfrm>
              <a:off x="2926" y="879"/>
              <a:ext cx="2550" cy="488"/>
            </a:xfrm>
            <a:prstGeom prst="rect">
              <a:avLst/>
            </a:prstGeom>
            <a:noFill/>
            <a:ln w="9525">
              <a:noFill/>
              <a:round/>
              <a:headEnd/>
              <a:tailEnd/>
            </a:ln>
          </p:spPr>
        </p:pic>
        <p:sp>
          <p:nvSpPr>
            <p:cNvPr id="12296" name="Text Box 11"/>
            <p:cNvSpPr txBox="1">
              <a:spLocks noChangeArrowheads="1"/>
            </p:cNvSpPr>
            <p:nvPr/>
          </p:nvSpPr>
          <p:spPr bwMode="auto">
            <a:xfrm>
              <a:off x="3778" y="633"/>
              <a:ext cx="2545" cy="590"/>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600" b="1" dirty="0">
                  <a:solidFill>
                    <a:srgbClr val="000000"/>
                  </a:solidFill>
                  <a:latin typeface="Cambria" panose="02040503050406030204" pitchFamily="18" charset="0"/>
                  <a:ea typeface="Cambria" panose="02040503050406030204" pitchFamily="18" charset="0"/>
                </a:rPr>
                <a:t>Formy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600" b="1" dirty="0">
                <a:solidFill>
                  <a:srgbClr val="000000"/>
                </a:solidFill>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rostokąt 1"/>
          <p:cNvSpPr>
            <a:spLocks noChangeArrowheads="1"/>
          </p:cNvSpPr>
          <p:nvPr/>
        </p:nvSpPr>
        <p:spPr bwMode="auto">
          <a:xfrm>
            <a:off x="479376" y="1268760"/>
            <a:ext cx="11233247" cy="4342727"/>
          </a:xfrm>
          <a:prstGeom prst="rect">
            <a:avLst/>
          </a:prstGeom>
          <a:noFill/>
          <a:ln w="9525">
            <a:noFill/>
            <a:miter lim="800000"/>
            <a:headEnd/>
            <a:tailEnd/>
          </a:ln>
        </p:spPr>
        <p:txBody>
          <a:bodyPr wrap="square">
            <a:spAutoFit/>
          </a:bodyPr>
          <a:lstStyle/>
          <a:p>
            <a:pPr algn="just"/>
            <a:r>
              <a:rPr lang="pl-PL" sz="20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Art.  212.  [Zniesławienie]</a:t>
            </a:r>
          </a:p>
          <a:p>
            <a:pPr algn="just"/>
            <a:endParaRPr lang="pl-PL" sz="2000" b="0" i="0" dirty="0">
              <a:solidFill>
                <a:srgbClr val="212529"/>
              </a:solidFill>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1.  Kto pomawia inną osobę, grupę osób, instytucję, osobę prawną lub jednostkę organizacyjną niemającą osobowości prawnej o takie postępowanie lub właściwości, które mogą poniżyć ją w opinii publicznej lub narazić na utratę zaufania potrzebnego dla danego stanowiska, zawodu lub rodzaju działalności, podlega grzywnie albo karze ograniczenia wolności.</a:t>
            </a:r>
          </a:p>
          <a:p>
            <a:pPr algn="just"/>
            <a:endParaRPr lang="pl-PL" sz="2000" b="0" i="0" dirty="0">
              <a:solidFill>
                <a:schemeClr val="bg1"/>
              </a:solidFill>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2.  Jeżeli sprawca dopuszcza się czynu określonego w § 1 za pomocą środków masowego komunikowania, podlega grzywnie, karze ograniczenia wolności albo pozbawienia wolności do roku.</a:t>
            </a:r>
          </a:p>
          <a:p>
            <a:pPr algn="just"/>
            <a:endParaRPr lang="pl-PL" sz="2000" b="0" i="0" dirty="0">
              <a:solidFill>
                <a:schemeClr val="bg1"/>
              </a:solidFill>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3.  W razie skazania za przestępstwo określone w § 1 lub 2 sąd może orzec nawiązkę na rzecz pokrzywdzonego, Polskiego Czerwonego Krzyża albo na inny cel społeczny wskazany przez pokrzywdzonego.</a:t>
            </a:r>
          </a:p>
          <a:p>
            <a:pPr>
              <a:lnSpc>
                <a:spcPct val="8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1400" b="1" dirty="0">
              <a:latin typeface="Times New Roman" pitchFamily="18" charset="0"/>
            </a:endParaRPr>
          </a:p>
        </p:txBody>
      </p:sp>
      <p:sp>
        <p:nvSpPr>
          <p:cNvPr id="14339" name="pole tekstowe 2"/>
          <p:cNvSpPr txBox="1">
            <a:spLocks noChangeArrowheads="1"/>
          </p:cNvSpPr>
          <p:nvPr/>
        </p:nvSpPr>
        <p:spPr bwMode="auto">
          <a:xfrm>
            <a:off x="3863975" y="476250"/>
            <a:ext cx="4895850" cy="523220"/>
          </a:xfrm>
          <a:prstGeom prst="rect">
            <a:avLst/>
          </a:prstGeom>
          <a:noFill/>
          <a:ln w="9525">
            <a:noFill/>
            <a:miter lim="800000"/>
            <a:headEnd/>
            <a:tailEnd/>
          </a:ln>
        </p:spPr>
        <p:txBody>
          <a:bodyPr>
            <a:spAutoFit/>
          </a:bodyPr>
          <a:lstStyle/>
          <a:p>
            <a:pPr algn="ctr"/>
            <a:r>
              <a:rPr lang="pl-PL" sz="2800" b="1" dirty="0">
                <a:solidFill>
                  <a:schemeClr val="bg1"/>
                </a:solidFill>
                <a:latin typeface="Cambria" panose="02040503050406030204" pitchFamily="18" charset="0"/>
                <a:ea typeface="Cambria" panose="02040503050406030204" pitchFamily="18" charset="0"/>
              </a:rPr>
              <a:t>KODEKS KARNY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F7706ADE-12ED-4A0B-24A7-81EB38F73224}"/>
              </a:ext>
            </a:extLst>
          </p:cNvPr>
          <p:cNvSpPr txBox="1"/>
          <p:nvPr/>
        </p:nvSpPr>
        <p:spPr>
          <a:xfrm>
            <a:off x="335360" y="1268760"/>
            <a:ext cx="11377264" cy="4832092"/>
          </a:xfrm>
          <a:prstGeom prst="rect">
            <a:avLst/>
          </a:prstGeom>
          <a:noFill/>
        </p:spPr>
        <p:txBody>
          <a:bodyPr wrap="square">
            <a:spAutoFit/>
          </a:bodyPr>
          <a:lstStyle/>
          <a:p>
            <a:pPr algn="l"/>
            <a:r>
              <a:rPr lang="pl-PL" sz="22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Art.  216.  [Zniewaga]</a:t>
            </a:r>
          </a:p>
          <a:p>
            <a:pPr algn="l"/>
            <a:endParaRPr lang="pl-PL" sz="22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just"/>
            <a:r>
              <a:rPr lang="pl-PL" sz="2200" b="0" i="0" dirty="0">
                <a:solidFill>
                  <a:schemeClr val="bg1"/>
                </a:solidFill>
                <a:effectLst/>
                <a:latin typeface="Cambria" panose="02040503050406030204" pitchFamily="18" charset="0"/>
                <a:ea typeface="Cambria" panose="02040503050406030204" pitchFamily="18" charset="0"/>
              </a:rPr>
              <a:t>§  1.  Kto znieważa inną osobę w jej obecności albo choćby pod jej nieobecność, lecz publicznie lub w zamiarze, aby zniewaga do osoby tej dotarła, podlega grzywnie albo karze ograniczenia wolności.</a:t>
            </a:r>
          </a:p>
          <a:p>
            <a:pPr algn="just"/>
            <a:r>
              <a:rPr lang="pl-PL" sz="2200" b="0" i="0" dirty="0">
                <a:solidFill>
                  <a:schemeClr val="bg1"/>
                </a:solidFill>
                <a:effectLst/>
                <a:latin typeface="Cambria" panose="02040503050406030204" pitchFamily="18" charset="0"/>
                <a:ea typeface="Cambria" panose="02040503050406030204" pitchFamily="18" charset="0"/>
              </a:rPr>
              <a:t>§  2.  Kto znieważa inną osobę za pomocą środków masowego komunikowania, podlega grzywnie, karze ograniczenia wolności albo pozbawienia wolności do roku.</a:t>
            </a:r>
          </a:p>
          <a:p>
            <a:pPr algn="just"/>
            <a:r>
              <a:rPr lang="pl-PL" sz="2200" b="0" i="0" dirty="0">
                <a:solidFill>
                  <a:schemeClr val="bg1"/>
                </a:solidFill>
                <a:effectLst/>
                <a:latin typeface="Cambria" panose="02040503050406030204" pitchFamily="18" charset="0"/>
                <a:ea typeface="Cambria" panose="02040503050406030204" pitchFamily="18" charset="0"/>
              </a:rPr>
              <a:t>§  3.  Jeżeli zniewagę wywołało wyzywające zachowanie się pokrzywdzonego albo jeżeli pokrzywdzony odpowiedział naruszeniem nietykalności cielesnej lub zniewagą wzajemną, sąd może odstąpić od wymierzenia kary.</a:t>
            </a:r>
          </a:p>
          <a:p>
            <a:pPr algn="just"/>
            <a:r>
              <a:rPr lang="pl-PL" sz="2200" b="0" i="0" dirty="0">
                <a:solidFill>
                  <a:schemeClr val="bg1"/>
                </a:solidFill>
                <a:effectLst/>
                <a:latin typeface="Cambria" panose="02040503050406030204" pitchFamily="18" charset="0"/>
                <a:ea typeface="Cambria" panose="02040503050406030204" pitchFamily="18" charset="0"/>
              </a:rPr>
              <a:t>§  4.  W razie skazania za przestępstwo określone w § 2 sąd może orzec nawiązkę na rzecz pokrzywdzonego, Polskiego Czerwonego Krzyża albo na inny cel społeczny wskazany przez pokrzywdzonego.</a:t>
            </a:r>
          </a:p>
          <a:p>
            <a:pPr algn="just"/>
            <a:r>
              <a:rPr lang="pl-PL" sz="2200" b="0" i="0" dirty="0">
                <a:solidFill>
                  <a:schemeClr val="bg1"/>
                </a:solidFill>
                <a:effectLst/>
                <a:latin typeface="Cambria" panose="02040503050406030204" pitchFamily="18" charset="0"/>
                <a:ea typeface="Cambria" panose="02040503050406030204" pitchFamily="18" charset="0"/>
              </a:rPr>
              <a:t>§  5.  Ściganie odbywa się z oskarżenia prywatnego.</a:t>
            </a:r>
          </a:p>
        </p:txBody>
      </p:sp>
      <p:sp>
        <p:nvSpPr>
          <p:cNvPr id="7" name="pole tekstowe 6">
            <a:extLst>
              <a:ext uri="{FF2B5EF4-FFF2-40B4-BE49-F238E27FC236}">
                <a16:creationId xmlns:a16="http://schemas.microsoft.com/office/drawing/2014/main" id="{8F2BA11D-4107-34BA-B432-7CEB581D16F1}"/>
              </a:ext>
            </a:extLst>
          </p:cNvPr>
          <p:cNvSpPr txBox="1"/>
          <p:nvPr/>
        </p:nvSpPr>
        <p:spPr>
          <a:xfrm>
            <a:off x="3049250" y="548680"/>
            <a:ext cx="6093500" cy="523220"/>
          </a:xfrm>
          <a:prstGeom prst="rect">
            <a:avLst/>
          </a:prstGeom>
          <a:noFill/>
        </p:spPr>
        <p:txBody>
          <a:bodyPr wrap="square">
            <a:spAutoFit/>
          </a:bodyPr>
          <a:lstStyle/>
          <a:p>
            <a:pPr algn="ctr"/>
            <a:r>
              <a:rPr lang="pl-PL" sz="2800" b="1" dirty="0">
                <a:solidFill>
                  <a:schemeClr val="bg1"/>
                </a:solidFill>
                <a:latin typeface="Cambria" panose="02040503050406030204" pitchFamily="18" charset="0"/>
                <a:ea typeface="Cambria" panose="02040503050406030204" pitchFamily="18" charset="0"/>
              </a:rPr>
              <a:t>KODEKS KARNY</a:t>
            </a:r>
          </a:p>
        </p:txBody>
      </p:sp>
    </p:spTree>
    <p:extLst>
      <p:ext uri="{BB962C8B-B14F-4D97-AF65-F5344CB8AC3E}">
        <p14:creationId xmlns:p14="http://schemas.microsoft.com/office/powerpoint/2010/main" val="2261327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063552" y="908720"/>
            <a:ext cx="8784976" cy="1877437"/>
          </a:xfrm>
          <a:prstGeom prst="rect">
            <a:avLst/>
          </a:prstGeom>
          <a:noFill/>
        </p:spPr>
        <p:txBody>
          <a:bodyPr wrap="square" rtlCol="0">
            <a:spAutoFit/>
          </a:bodyPr>
          <a:lstStyle/>
          <a:p>
            <a:pPr algn="ctr"/>
            <a:r>
              <a:rPr lang="pl-PL" sz="3600" b="1" dirty="0">
                <a:solidFill>
                  <a:srgbClr val="FF0000"/>
                </a:solidFill>
                <a:latin typeface="Cambria" panose="02040503050406030204" pitchFamily="18" charset="0"/>
                <a:ea typeface="Cambria" panose="02040503050406030204" pitchFamily="18" charset="0"/>
              </a:rPr>
              <a:t>Włamania</a:t>
            </a:r>
          </a:p>
          <a:p>
            <a:pPr algn="ctr"/>
            <a:endParaRPr lang="pl-PL" sz="4000" b="1" dirty="0">
              <a:solidFill>
                <a:srgbClr val="FF0000"/>
              </a:solidFill>
            </a:endParaRPr>
          </a:p>
          <a:p>
            <a:r>
              <a:rPr lang="pl-PL" sz="4000" b="1" dirty="0">
                <a:solidFill>
                  <a:schemeClr val="bg1"/>
                </a:solidFill>
                <a:latin typeface="Cambria" panose="02040503050406030204" pitchFamily="18" charset="0"/>
                <a:ea typeface="Cambria" panose="02040503050406030204" pitchFamily="18" charset="0"/>
              </a:rPr>
              <a:t>Działania </a:t>
            </a:r>
            <a:r>
              <a:rPr lang="pl-PL" sz="4000" b="1" dirty="0">
                <a:latin typeface="Cambria" panose="02040503050406030204" pitchFamily="18" charset="0"/>
                <a:ea typeface="Cambria" panose="02040503050406030204" pitchFamily="18" charset="0"/>
              </a:rPr>
              <a:t>								</a:t>
            </a:r>
            <a:r>
              <a:rPr lang="pl-PL" sz="4000" b="1" dirty="0">
                <a:solidFill>
                  <a:schemeClr val="bg1"/>
                </a:solidFill>
                <a:latin typeface="Cambria" panose="02040503050406030204" pitchFamily="18" charset="0"/>
                <a:ea typeface="Cambria" panose="02040503050406030204" pitchFamily="18" charset="0"/>
              </a:rPr>
              <a:t>Formy</a:t>
            </a:r>
          </a:p>
        </p:txBody>
      </p:sp>
      <p:pic>
        <p:nvPicPr>
          <p:cNvPr id="110594" name="Picture 2" descr="Znalezione obrazy dla zapytania włamania na poczte interia">
            <a:hlinkClick r:id="rId2"/>
          </p:cNvPr>
          <p:cNvPicPr>
            <a:picLocks noChangeAspect="1" noChangeArrowheads="1"/>
          </p:cNvPicPr>
          <p:nvPr/>
        </p:nvPicPr>
        <p:blipFill>
          <a:blip r:embed="rId3" cstate="print"/>
          <a:srcRect/>
          <a:stretch>
            <a:fillRect/>
          </a:stretch>
        </p:blipFill>
        <p:spPr bwMode="auto">
          <a:xfrm>
            <a:off x="4871864" y="3717032"/>
            <a:ext cx="2857500" cy="191452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63352" y="1441833"/>
            <a:ext cx="4052888" cy="773112"/>
            <a:chOff x="284" y="879"/>
            <a:chExt cx="2553" cy="487"/>
          </a:xfrm>
        </p:grpSpPr>
        <p:pic>
          <p:nvPicPr>
            <p:cNvPr id="15371" name="Picture 2"/>
            <p:cNvPicPr>
              <a:picLocks noChangeAspect="1" noChangeArrowheads="1"/>
            </p:cNvPicPr>
            <p:nvPr/>
          </p:nvPicPr>
          <p:blipFill>
            <a:blip r:embed="rId3" cstate="print"/>
            <a:srcRect/>
            <a:stretch>
              <a:fillRect/>
            </a:stretch>
          </p:blipFill>
          <p:spPr bwMode="auto">
            <a:xfrm>
              <a:off x="284" y="879"/>
              <a:ext cx="2554" cy="488"/>
            </a:xfrm>
            <a:prstGeom prst="rect">
              <a:avLst/>
            </a:prstGeom>
            <a:noFill/>
            <a:ln w="9525">
              <a:noFill/>
              <a:round/>
              <a:headEnd/>
              <a:tailEnd/>
            </a:ln>
          </p:spPr>
        </p:pic>
        <p:sp>
          <p:nvSpPr>
            <p:cNvPr id="15372" name="Text Box 3"/>
            <p:cNvSpPr txBox="1">
              <a:spLocks noChangeArrowheads="1"/>
            </p:cNvSpPr>
            <p:nvPr/>
          </p:nvSpPr>
          <p:spPr bwMode="auto">
            <a:xfrm>
              <a:off x="284" y="879"/>
              <a:ext cx="2554" cy="488"/>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sp>
        <p:nvSpPr>
          <p:cNvPr id="15363" name="Text Box 4"/>
          <p:cNvSpPr txBox="1">
            <a:spLocks noChangeArrowheads="1"/>
          </p:cNvSpPr>
          <p:nvPr/>
        </p:nvSpPr>
        <p:spPr bwMode="auto">
          <a:xfrm>
            <a:off x="298174" y="2493964"/>
            <a:ext cx="4621213" cy="3913187"/>
          </a:xfrm>
          <a:prstGeom prst="rect">
            <a:avLst/>
          </a:prstGeom>
          <a:noFill/>
          <a:ln w="9525">
            <a:noFill/>
            <a:round/>
            <a:headEnd/>
            <a:tailEnd/>
          </a:ln>
        </p:spPr>
        <p:txBody>
          <a:bodyPr lIns="90000" tIns="46800" rIns="90000" bIns="46800"/>
          <a:lstStyle/>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Włamanie do miejsca w Internecie strzeżonego hasłem lub innym zabezpieczeniem. </a:t>
            </a:r>
          </a:p>
          <a:p>
            <a:pPr marL="268288" indent="-268288">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600" dirty="0">
              <a:solidFill>
                <a:srgbClr val="002060"/>
              </a:solidFill>
              <a:latin typeface="Times New Roman" pitchFamily="18" charset="0"/>
            </a:endParaRPr>
          </a:p>
        </p:txBody>
      </p:sp>
      <p:sp>
        <p:nvSpPr>
          <p:cNvPr id="15364" name="Text Box 5"/>
          <p:cNvSpPr txBox="1">
            <a:spLocks noChangeArrowheads="1"/>
          </p:cNvSpPr>
          <p:nvPr/>
        </p:nvSpPr>
        <p:spPr bwMode="auto">
          <a:xfrm>
            <a:off x="5591176" y="2201864"/>
            <a:ext cx="5545384" cy="4205287"/>
          </a:xfrm>
          <a:prstGeom prst="rect">
            <a:avLst/>
          </a:prstGeom>
          <a:noFill/>
          <a:ln w="9525">
            <a:noFill/>
            <a:round/>
            <a:headEnd/>
            <a:tailEnd/>
          </a:ln>
        </p:spPr>
        <p:txBody>
          <a:bodyPr lIns="90000" tIns="46800" rIns="90000" bIns="46800"/>
          <a:lstStyle/>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Włamania na:</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 konto e-mailowe,</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 profil w serwisie </a:t>
            </a:r>
            <a:r>
              <a:rPr lang="pl-PL" sz="2000" dirty="0" err="1">
                <a:solidFill>
                  <a:schemeClr val="bg1"/>
                </a:solidFill>
                <a:latin typeface="Cambria" panose="02040503050406030204" pitchFamily="18" charset="0"/>
                <a:ea typeface="Cambria" panose="02040503050406030204" pitchFamily="18" charset="0"/>
              </a:rPr>
              <a:t>społecznościowym</a:t>
            </a:r>
            <a:r>
              <a:rPr lang="pl-PL" sz="2000" dirty="0">
                <a:solidFill>
                  <a:schemeClr val="bg1"/>
                </a:solidFill>
                <a:latin typeface="Cambria" panose="02040503050406030204" pitchFamily="18" charset="0"/>
                <a:ea typeface="Cambria" panose="02040503050406030204" pitchFamily="18" charset="0"/>
              </a:rPr>
              <a:t>, </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 na </a:t>
            </a:r>
            <a:r>
              <a:rPr lang="pl-PL" sz="2000" dirty="0" err="1">
                <a:solidFill>
                  <a:schemeClr val="bg1"/>
                </a:solidFill>
                <a:latin typeface="Cambria" panose="02040503050406030204" pitchFamily="18" charset="0"/>
                <a:ea typeface="Cambria" panose="02040503050406030204" pitchFamily="18" charset="0"/>
              </a:rPr>
              <a:t>bloga</a:t>
            </a:r>
            <a:r>
              <a:rPr lang="pl-PL" sz="2000" dirty="0">
                <a:solidFill>
                  <a:schemeClr val="bg1"/>
                </a:solidFill>
                <a:latin typeface="Cambria" panose="02040503050406030204" pitchFamily="18" charset="0"/>
                <a:ea typeface="Cambria" panose="02040503050406030204" pitchFamily="18" charset="0"/>
              </a:rPr>
              <a:t>,</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 inne miejsce strzeżone hasłem lub  </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innym zabezpieczeniem w celu </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uzyskania jakichś informacji.</a:t>
            </a:r>
          </a:p>
          <a:p>
            <a:pPr marL="268288" indent="-268288">
              <a:lnSpc>
                <a:spcPct val="80000"/>
              </a:lnSpc>
              <a:spcBef>
                <a:spcPts val="600"/>
              </a:spcBef>
              <a:buClr>
                <a:srgbClr val="F3A447"/>
              </a:buClr>
              <a:buSzPct val="85000"/>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Włamanie (jak wyżej) oraz wprowadzanie zmian typu: zmiana hasła, dokonanie zmian w treści czy w wyglądzie strony/profilu, dodanie lub usunięcie zdjęć, niszczenie, uszkadzanie.</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000" dirty="0">
              <a:solidFill>
                <a:srgbClr val="FFFFFF"/>
              </a:solidFill>
              <a:latin typeface="Times New Roman" pitchFamily="18" charset="0"/>
            </a:endParaRPr>
          </a:p>
        </p:txBody>
      </p:sp>
      <p:grpSp>
        <p:nvGrpSpPr>
          <p:cNvPr id="3" name="Group 6"/>
          <p:cNvGrpSpPr>
            <a:grpSpLocks/>
          </p:cNvGrpSpPr>
          <p:nvPr/>
        </p:nvGrpSpPr>
        <p:grpSpPr bwMode="auto">
          <a:xfrm>
            <a:off x="3071139" y="260648"/>
            <a:ext cx="6122340" cy="1044128"/>
            <a:chOff x="74" y="96"/>
            <a:chExt cx="5402" cy="726"/>
          </a:xfrm>
        </p:grpSpPr>
        <p:pic>
          <p:nvPicPr>
            <p:cNvPr id="15369" name="Picture 7"/>
            <p:cNvPicPr>
              <a:picLocks noChangeAspect="1" noChangeArrowheads="1"/>
            </p:cNvPicPr>
            <p:nvPr/>
          </p:nvPicPr>
          <p:blipFill>
            <a:blip r:embed="rId4" cstate="print"/>
            <a:srcRect/>
            <a:stretch>
              <a:fillRect/>
            </a:stretch>
          </p:blipFill>
          <p:spPr bwMode="auto">
            <a:xfrm>
              <a:off x="138" y="96"/>
              <a:ext cx="5338" cy="726"/>
            </a:xfrm>
            <a:prstGeom prst="rect">
              <a:avLst/>
            </a:prstGeom>
            <a:noFill/>
            <a:ln w="9525">
              <a:noFill/>
              <a:round/>
              <a:headEnd/>
              <a:tailEnd/>
            </a:ln>
          </p:spPr>
        </p:pic>
        <p:sp>
          <p:nvSpPr>
            <p:cNvPr id="15370" name="Text Box 8"/>
            <p:cNvSpPr txBox="1">
              <a:spLocks noChangeArrowheads="1"/>
            </p:cNvSpPr>
            <p:nvPr/>
          </p:nvSpPr>
          <p:spPr bwMode="auto">
            <a:xfrm>
              <a:off x="74" y="96"/>
              <a:ext cx="5338" cy="726"/>
            </a:xfrm>
            <a:prstGeom prst="rect">
              <a:avLst/>
            </a:prstGeom>
            <a:noFill/>
            <a:ln w="9525">
              <a:noFill/>
              <a:round/>
              <a:headEnd/>
              <a:tailEnd/>
            </a:ln>
          </p:spPr>
          <p:txBody>
            <a:bodyPr wrap="none" anchor="ctr"/>
            <a:lstStyle/>
            <a:p>
              <a:endParaRPr lang="en-US">
                <a:solidFill>
                  <a:schemeClr val="bg1"/>
                </a:solidFill>
                <a:latin typeface="Cambria" panose="02040503050406030204" pitchFamily="18" charset="0"/>
                <a:ea typeface="Cambria" panose="02040503050406030204" pitchFamily="18" charset="0"/>
              </a:endParaRPr>
            </a:p>
          </p:txBody>
        </p:sp>
      </p:grpSp>
      <p:grpSp>
        <p:nvGrpSpPr>
          <p:cNvPr id="4" name="Group 9"/>
          <p:cNvGrpSpPr>
            <a:grpSpLocks/>
          </p:cNvGrpSpPr>
          <p:nvPr/>
        </p:nvGrpSpPr>
        <p:grpSpPr bwMode="auto">
          <a:xfrm>
            <a:off x="6169026" y="1395412"/>
            <a:ext cx="4823518" cy="774699"/>
            <a:chOff x="2926" y="879"/>
            <a:chExt cx="2550" cy="488"/>
          </a:xfrm>
        </p:grpSpPr>
        <p:pic>
          <p:nvPicPr>
            <p:cNvPr id="15367" name="Picture 10"/>
            <p:cNvPicPr>
              <a:picLocks noChangeAspect="1" noChangeArrowheads="1"/>
            </p:cNvPicPr>
            <p:nvPr/>
          </p:nvPicPr>
          <p:blipFill>
            <a:blip r:embed="rId5" cstate="print"/>
            <a:srcRect/>
            <a:stretch>
              <a:fillRect/>
            </a:stretch>
          </p:blipFill>
          <p:spPr bwMode="auto">
            <a:xfrm>
              <a:off x="2926" y="879"/>
              <a:ext cx="2550" cy="488"/>
            </a:xfrm>
            <a:prstGeom prst="rect">
              <a:avLst/>
            </a:prstGeom>
            <a:noFill/>
            <a:ln w="9525">
              <a:noFill/>
              <a:round/>
              <a:headEnd/>
              <a:tailEnd/>
            </a:ln>
          </p:spPr>
        </p:pic>
        <p:sp>
          <p:nvSpPr>
            <p:cNvPr id="15368" name="Text Box 11"/>
            <p:cNvSpPr txBox="1">
              <a:spLocks noChangeArrowheads="1"/>
            </p:cNvSpPr>
            <p:nvPr/>
          </p:nvSpPr>
          <p:spPr bwMode="auto">
            <a:xfrm>
              <a:off x="3696" y="882"/>
              <a:ext cx="1777" cy="480"/>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600" b="1" dirty="0">
                  <a:solidFill>
                    <a:srgbClr val="000000"/>
                  </a:solidFill>
                  <a:latin typeface="Cambria" panose="02040503050406030204" pitchFamily="18" charset="0"/>
                  <a:ea typeface="Cambria" panose="02040503050406030204" pitchFamily="18" charset="0"/>
                </a:rPr>
                <a:t>Formy</a:t>
              </a:r>
            </a:p>
          </p:txBody>
        </p:sp>
      </p:gr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rostokąt 1"/>
          <p:cNvSpPr>
            <a:spLocks noChangeArrowheads="1"/>
          </p:cNvSpPr>
          <p:nvPr/>
        </p:nvSpPr>
        <p:spPr bwMode="auto">
          <a:xfrm>
            <a:off x="551384" y="1340768"/>
            <a:ext cx="11089232" cy="4401205"/>
          </a:xfrm>
          <a:prstGeom prst="rect">
            <a:avLst/>
          </a:prstGeom>
          <a:noFill/>
          <a:ln w="9525">
            <a:noFill/>
            <a:miter lim="800000"/>
            <a:headEnd/>
            <a:tailEnd/>
          </a:ln>
        </p:spPr>
        <p:txBody>
          <a:bodyPr wrap="square">
            <a:spAutoFit/>
          </a:bodyPr>
          <a:lstStyle/>
          <a:p>
            <a:pPr algn="just"/>
            <a:r>
              <a:rPr lang="pl-PL" sz="20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Art.  267.  [Bezprawne uzyskanie informacji]</a:t>
            </a:r>
          </a:p>
          <a:p>
            <a:pPr algn="just"/>
            <a:endParaRPr lang="pl-PL" sz="20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1.   Kto bez uprawnienia uzyskuje dostęp do informacji dla niego nieprzeznaczonej, otwierając zamknięte pismo, podłączając się do sieci telekomunikacyjnej lub przełamując albo omijając elektroniczne, magnetyczne, informatyczne lub inne szczególne jej zabezpieczenie, podlega grzywnie, karze ograniczenia wolności albo pozbawienia wolności do lat 2.</a:t>
            </a:r>
          </a:p>
          <a:p>
            <a:pPr algn="just"/>
            <a:r>
              <a:rPr lang="pl-PL" sz="2000" b="0" i="0" dirty="0">
                <a:solidFill>
                  <a:schemeClr val="bg1"/>
                </a:solidFill>
                <a:effectLst/>
                <a:latin typeface="Cambria" panose="02040503050406030204" pitchFamily="18" charset="0"/>
                <a:ea typeface="Cambria" panose="02040503050406030204" pitchFamily="18" charset="0"/>
              </a:rPr>
              <a:t>§  2.  Tej samej karze podlega, kto bez uprawnienia uzyskuje dostęp do całości lub części systemu informatycznego.</a:t>
            </a:r>
          </a:p>
          <a:p>
            <a:pPr algn="just"/>
            <a:r>
              <a:rPr lang="pl-PL" sz="2000" b="0" i="0" dirty="0">
                <a:solidFill>
                  <a:schemeClr val="bg1"/>
                </a:solidFill>
                <a:effectLst/>
                <a:latin typeface="Cambria" panose="02040503050406030204" pitchFamily="18" charset="0"/>
                <a:ea typeface="Cambria" panose="02040503050406030204" pitchFamily="18" charset="0"/>
              </a:rPr>
              <a:t>§  3.  Tej samej karze podlega, kto w celu uzyskania informacji, do której nie jest uprawniony, zakłada lub posługuje się urządzeniem podsłuchowym, wizualnym albo innym urządzeniem lub oprogramowaniem.</a:t>
            </a:r>
          </a:p>
          <a:p>
            <a:pPr algn="just"/>
            <a:r>
              <a:rPr lang="pl-PL" sz="2000" b="0" i="0" dirty="0">
                <a:solidFill>
                  <a:schemeClr val="bg1"/>
                </a:solidFill>
                <a:effectLst/>
                <a:latin typeface="Cambria" panose="02040503050406030204" pitchFamily="18" charset="0"/>
                <a:ea typeface="Cambria" panose="02040503050406030204" pitchFamily="18" charset="0"/>
              </a:rPr>
              <a:t>§  4.  Tej samej karze podlega, kto informację uzyskaną w sposób określony w § 1-3 ujawnia innej osobie.</a:t>
            </a:r>
          </a:p>
          <a:p>
            <a:pPr algn="just"/>
            <a:r>
              <a:rPr lang="pl-PL" sz="2000" b="0" i="0" dirty="0">
                <a:solidFill>
                  <a:schemeClr val="bg1"/>
                </a:solidFill>
                <a:effectLst/>
                <a:latin typeface="Cambria" panose="02040503050406030204" pitchFamily="18" charset="0"/>
                <a:ea typeface="Cambria" panose="02040503050406030204" pitchFamily="18" charset="0"/>
              </a:rPr>
              <a:t>§  5.  Ściganie przestępstwa określonego w § 1-4 następuje na wniosek pokrzywdzonego.</a:t>
            </a:r>
          </a:p>
        </p:txBody>
      </p:sp>
      <p:sp>
        <p:nvSpPr>
          <p:cNvPr id="17411" name="pole tekstowe 2"/>
          <p:cNvSpPr txBox="1">
            <a:spLocks noChangeArrowheads="1"/>
          </p:cNvSpPr>
          <p:nvPr/>
        </p:nvSpPr>
        <p:spPr bwMode="auto">
          <a:xfrm>
            <a:off x="3575050" y="260350"/>
            <a:ext cx="5041900" cy="584775"/>
          </a:xfrm>
          <a:prstGeom prst="rect">
            <a:avLst/>
          </a:prstGeom>
          <a:noFill/>
          <a:ln w="9525">
            <a:noFill/>
            <a:miter lim="800000"/>
            <a:headEnd/>
            <a:tailEnd/>
          </a:ln>
        </p:spPr>
        <p:txBody>
          <a:bodyPr>
            <a:spAutoFit/>
          </a:bodyPr>
          <a:lstStyle/>
          <a:p>
            <a:pPr algn="ctr"/>
            <a:r>
              <a:rPr lang="pl-PL" sz="3200" b="1" dirty="0">
                <a:solidFill>
                  <a:srgbClr val="002060"/>
                </a:solidFill>
                <a:latin typeface="Cambria" panose="02040503050406030204" pitchFamily="18" charset="0"/>
                <a:ea typeface="Cambria" panose="02040503050406030204" pitchFamily="18" charset="0"/>
              </a:rPr>
              <a:t>KODEKS KARNY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91DE7C4C-DB7B-6F73-051D-9CE98BD39509}"/>
              </a:ext>
            </a:extLst>
          </p:cNvPr>
          <p:cNvSpPr txBox="1"/>
          <p:nvPr/>
        </p:nvSpPr>
        <p:spPr>
          <a:xfrm>
            <a:off x="767408" y="1844824"/>
            <a:ext cx="10513168" cy="3477875"/>
          </a:xfrm>
          <a:prstGeom prst="rect">
            <a:avLst/>
          </a:prstGeom>
          <a:noFill/>
        </p:spPr>
        <p:txBody>
          <a:bodyPr wrap="square">
            <a:spAutoFit/>
          </a:bodyPr>
          <a:lstStyle/>
          <a:p>
            <a:pPr algn="just"/>
            <a:r>
              <a:rPr lang="pl-PL" sz="20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Art.  268a.  [Niszczenie danych informatycznych]</a:t>
            </a:r>
          </a:p>
          <a:p>
            <a:pPr algn="just"/>
            <a:endParaRPr lang="pl-PL" sz="20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1.  Kto, nie będąc do tego uprawnionym, niszczy, uszkadza, usuwa, zmienia lub utrudnia dostęp do danych informatycznych albo w istotnym stopniu zakłóca lub uniemożliwia automatyczne przetwarzanie, gromadzenie lub przekazywanie takich danych, podlega karze pozbawienia wolności do lat 3.</a:t>
            </a:r>
          </a:p>
          <a:p>
            <a:pPr algn="just"/>
            <a:endParaRPr lang="pl-PL" sz="2000" b="0" i="0" dirty="0">
              <a:solidFill>
                <a:schemeClr val="bg1"/>
              </a:solidFill>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2. Kto, dopuszczając się czynu określonego w § 1, wyrządza znaczną szkodę majątkową, podlega karze pozbawienia wolności od 3 miesięcy do lat 5.</a:t>
            </a:r>
          </a:p>
          <a:p>
            <a:pPr algn="just"/>
            <a:endParaRPr lang="pl-PL" sz="2000" b="0" i="0" dirty="0">
              <a:solidFill>
                <a:schemeClr val="bg1"/>
              </a:solidFill>
              <a:effectLst/>
              <a:latin typeface="Cambria" panose="02040503050406030204" pitchFamily="18" charset="0"/>
              <a:ea typeface="Cambria" panose="02040503050406030204" pitchFamily="18" charset="0"/>
            </a:endParaRPr>
          </a:p>
          <a:p>
            <a:pPr algn="just"/>
            <a:r>
              <a:rPr lang="pl-PL" sz="2000" b="0" i="0" dirty="0">
                <a:solidFill>
                  <a:schemeClr val="bg1"/>
                </a:solidFill>
                <a:effectLst/>
                <a:latin typeface="Cambria" panose="02040503050406030204" pitchFamily="18" charset="0"/>
                <a:ea typeface="Cambria" panose="02040503050406030204" pitchFamily="18" charset="0"/>
              </a:rPr>
              <a:t>§  3.  Ściganie przestępstwa określonego w § 1 lub 2 następuje na wniosek pokrzywdzonego.</a:t>
            </a:r>
          </a:p>
        </p:txBody>
      </p:sp>
      <p:sp>
        <p:nvSpPr>
          <p:cNvPr id="4" name="pole tekstowe 2">
            <a:extLst>
              <a:ext uri="{FF2B5EF4-FFF2-40B4-BE49-F238E27FC236}">
                <a16:creationId xmlns:a16="http://schemas.microsoft.com/office/drawing/2014/main" id="{95AB7083-DF05-46CC-967B-EAD7818FE36A}"/>
              </a:ext>
            </a:extLst>
          </p:cNvPr>
          <p:cNvSpPr txBox="1">
            <a:spLocks noChangeArrowheads="1"/>
          </p:cNvSpPr>
          <p:nvPr/>
        </p:nvSpPr>
        <p:spPr bwMode="auto">
          <a:xfrm>
            <a:off x="3575720" y="692696"/>
            <a:ext cx="5041230" cy="523220"/>
          </a:xfrm>
          <a:prstGeom prst="rect">
            <a:avLst/>
          </a:prstGeom>
          <a:noFill/>
          <a:ln w="9525">
            <a:noFill/>
            <a:miter lim="800000"/>
            <a:headEnd/>
            <a:tailEnd/>
          </a:ln>
        </p:spPr>
        <p:txBody>
          <a:bodyPr wrap="square">
            <a:spAutoFit/>
          </a:bodyPr>
          <a:lstStyle/>
          <a:p>
            <a:pPr algn="ctr"/>
            <a:r>
              <a:rPr lang="pl-PL" sz="2800" b="1" dirty="0">
                <a:solidFill>
                  <a:srgbClr val="002060"/>
                </a:solidFill>
                <a:latin typeface="Cambria" panose="02040503050406030204" pitchFamily="18" charset="0"/>
                <a:ea typeface="Cambria" panose="02040503050406030204" pitchFamily="18" charset="0"/>
              </a:rPr>
              <a:t>KODEKS KARNY</a:t>
            </a:r>
          </a:p>
        </p:txBody>
      </p:sp>
    </p:spTree>
    <p:extLst>
      <p:ext uri="{BB962C8B-B14F-4D97-AF65-F5344CB8AC3E}">
        <p14:creationId xmlns:p14="http://schemas.microsoft.com/office/powerpoint/2010/main" val="1877277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991544" y="620688"/>
            <a:ext cx="8784976" cy="1877437"/>
          </a:xfrm>
          <a:prstGeom prst="rect">
            <a:avLst/>
          </a:prstGeom>
          <a:noFill/>
        </p:spPr>
        <p:txBody>
          <a:bodyPr wrap="square" rtlCol="0">
            <a:spAutoFit/>
          </a:bodyPr>
          <a:lstStyle/>
          <a:p>
            <a:pPr algn="ctr"/>
            <a:r>
              <a:rPr lang="pl-PL" sz="3600" b="1" dirty="0">
                <a:solidFill>
                  <a:srgbClr val="FF0000"/>
                </a:solidFill>
                <a:latin typeface="Cambria" panose="02040503050406030204" pitchFamily="18" charset="0"/>
                <a:ea typeface="Cambria" panose="02040503050406030204" pitchFamily="18" charset="0"/>
              </a:rPr>
              <a:t>Groźby</a:t>
            </a:r>
          </a:p>
          <a:p>
            <a:pPr algn="ctr"/>
            <a:endParaRPr lang="pl-PL" sz="4000" b="1" dirty="0">
              <a:solidFill>
                <a:srgbClr val="FF0000"/>
              </a:solidFill>
              <a:latin typeface="Cambria" panose="02040503050406030204" pitchFamily="18" charset="0"/>
              <a:ea typeface="Cambria" panose="02040503050406030204" pitchFamily="18" charset="0"/>
            </a:endParaRPr>
          </a:p>
          <a:p>
            <a:r>
              <a:rPr lang="pl-PL" sz="4000" b="1" dirty="0">
                <a:solidFill>
                  <a:schemeClr val="bg1"/>
                </a:solidFill>
                <a:latin typeface="Cambria" panose="02040503050406030204" pitchFamily="18" charset="0"/>
                <a:ea typeface="Cambria" panose="02040503050406030204" pitchFamily="18" charset="0"/>
              </a:rPr>
              <a:t>Działania 									Formy</a:t>
            </a:r>
          </a:p>
        </p:txBody>
      </p:sp>
      <p:pic>
        <p:nvPicPr>
          <p:cNvPr id="109570" name="Picture 2" descr="Znalezione obrazy dla zapytania groźby">
            <a:hlinkClick r:id="rId2"/>
          </p:cNvPr>
          <p:cNvPicPr>
            <a:picLocks noChangeAspect="1" noChangeArrowheads="1"/>
          </p:cNvPicPr>
          <p:nvPr/>
        </p:nvPicPr>
        <p:blipFill>
          <a:blip r:embed="rId3" cstate="print"/>
          <a:srcRect/>
          <a:stretch>
            <a:fillRect/>
          </a:stretch>
        </p:blipFill>
        <p:spPr bwMode="auto">
          <a:xfrm>
            <a:off x="7024958" y="3429000"/>
            <a:ext cx="3751562" cy="280831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99925" y="1056354"/>
            <a:ext cx="5044306" cy="773113"/>
            <a:chOff x="284" y="572"/>
            <a:chExt cx="2553" cy="487"/>
          </a:xfrm>
        </p:grpSpPr>
        <p:pic>
          <p:nvPicPr>
            <p:cNvPr id="18443" name="Picture 2"/>
            <p:cNvPicPr>
              <a:picLocks noChangeAspect="1" noChangeArrowheads="1"/>
            </p:cNvPicPr>
            <p:nvPr/>
          </p:nvPicPr>
          <p:blipFill>
            <a:blip r:embed="rId3" cstate="print"/>
            <a:srcRect/>
            <a:stretch>
              <a:fillRect/>
            </a:stretch>
          </p:blipFill>
          <p:spPr bwMode="auto">
            <a:xfrm>
              <a:off x="284" y="572"/>
              <a:ext cx="2554" cy="488"/>
            </a:xfrm>
            <a:prstGeom prst="rect">
              <a:avLst/>
            </a:prstGeom>
            <a:noFill/>
            <a:ln w="9525">
              <a:noFill/>
              <a:round/>
              <a:headEnd/>
              <a:tailEnd/>
            </a:ln>
          </p:spPr>
        </p:pic>
        <p:sp>
          <p:nvSpPr>
            <p:cNvPr id="18444" name="Text Box 3"/>
            <p:cNvSpPr txBox="1">
              <a:spLocks noChangeArrowheads="1"/>
            </p:cNvSpPr>
            <p:nvPr/>
          </p:nvSpPr>
          <p:spPr bwMode="auto">
            <a:xfrm>
              <a:off x="284" y="572"/>
              <a:ext cx="2554" cy="488"/>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sp>
        <p:nvSpPr>
          <p:cNvPr id="18435" name="Text Box 4"/>
          <p:cNvSpPr txBox="1">
            <a:spLocks noChangeArrowheads="1"/>
          </p:cNvSpPr>
          <p:nvPr/>
        </p:nvSpPr>
        <p:spPr bwMode="auto">
          <a:xfrm>
            <a:off x="403915" y="2001844"/>
            <a:ext cx="4542441" cy="4046537"/>
          </a:xfrm>
          <a:prstGeom prst="rect">
            <a:avLst/>
          </a:prstGeom>
          <a:noFill/>
          <a:ln w="9525">
            <a:noFill/>
            <a:round/>
            <a:headEnd/>
            <a:tailEnd/>
          </a:ln>
        </p:spPr>
        <p:txBody>
          <a:bodyPr lIns="90000" tIns="46800" rIns="90000" bIns="46800"/>
          <a:lstStyle/>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Grożenie komuś popełnieniem przestępstwa (np. pozbawieniem życia) przez Internet.</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 Kierowanie do dziecka, za pomocą narzędzi dostępnych w Internecie, gróźb w celu zmuszenia go do określonego działania w taki sposób, że groźba ta wzbudza obawę, że zostanie spełniona.</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400" dirty="0">
              <a:solidFill>
                <a:srgbClr val="FFFFFF"/>
              </a:solidFill>
              <a:latin typeface="Times New Roman" pitchFamily="18" charset="0"/>
            </a:endParaRPr>
          </a:p>
        </p:txBody>
      </p:sp>
      <p:sp>
        <p:nvSpPr>
          <p:cNvPr id="18436" name="Text Box 5"/>
          <p:cNvSpPr txBox="1">
            <a:spLocks noChangeArrowheads="1"/>
          </p:cNvSpPr>
          <p:nvPr/>
        </p:nvSpPr>
        <p:spPr bwMode="auto">
          <a:xfrm>
            <a:off x="6384032" y="2201864"/>
            <a:ext cx="4968552" cy="4194175"/>
          </a:xfrm>
          <a:prstGeom prst="rect">
            <a:avLst/>
          </a:prstGeom>
          <a:noFill/>
          <a:ln w="9525">
            <a:noFill/>
            <a:round/>
            <a:headEnd/>
            <a:tailEnd/>
          </a:ln>
        </p:spPr>
        <p:txBody>
          <a:bodyPr lIns="90000" tIns="46800" rIns="90000" bIns="46800"/>
          <a:lstStyle/>
          <a:p>
            <a:pPr marL="268288" indent="-268288" algn="just">
              <a:lnSpc>
                <a:spcPct val="9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Przesyłanie gróźb drogą e-mailową lub za pomocą innych narzędzi dostępnych w Internecie, takich jak czat, komunikatory, forum.</a:t>
            </a:r>
          </a:p>
          <a:p>
            <a:pPr marL="268288" indent="-268288" algn="just">
              <a:lnSpc>
                <a:spcPct val="9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 Grożenie innej osobie przy użyciu Internetu lub telefonu komórkowego, stosując słowo, pismo, gest lub inne zachowanie oddziaływujące na psychikę odbiorcy.</a:t>
            </a:r>
          </a:p>
          <a:p>
            <a:pPr marL="268288" indent="-268288">
              <a:lnSpc>
                <a:spcPct val="9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400" dirty="0">
              <a:solidFill>
                <a:srgbClr val="002060"/>
              </a:solidFill>
              <a:latin typeface="Times New Roman" pitchFamily="18" charset="0"/>
            </a:endParaRPr>
          </a:p>
        </p:txBody>
      </p:sp>
      <p:grpSp>
        <p:nvGrpSpPr>
          <p:cNvPr id="3" name="Group 6"/>
          <p:cNvGrpSpPr>
            <a:grpSpLocks/>
          </p:cNvGrpSpPr>
          <p:nvPr/>
        </p:nvGrpSpPr>
        <p:grpSpPr bwMode="auto">
          <a:xfrm>
            <a:off x="3719736" y="315914"/>
            <a:ext cx="6495828" cy="1139824"/>
            <a:chOff x="161" y="61"/>
            <a:chExt cx="5314" cy="856"/>
          </a:xfrm>
        </p:grpSpPr>
        <p:pic>
          <p:nvPicPr>
            <p:cNvPr id="18441" name="Picture 7"/>
            <p:cNvPicPr>
              <a:picLocks noChangeAspect="1" noChangeArrowheads="1"/>
            </p:cNvPicPr>
            <p:nvPr/>
          </p:nvPicPr>
          <p:blipFill>
            <a:blip r:embed="rId4" cstate="print"/>
            <a:srcRect/>
            <a:stretch>
              <a:fillRect/>
            </a:stretch>
          </p:blipFill>
          <p:spPr bwMode="auto">
            <a:xfrm>
              <a:off x="161" y="61"/>
              <a:ext cx="5315" cy="857"/>
            </a:xfrm>
            <a:prstGeom prst="rect">
              <a:avLst/>
            </a:prstGeom>
            <a:noFill/>
            <a:ln w="9525">
              <a:noFill/>
              <a:round/>
              <a:headEnd/>
              <a:tailEnd/>
            </a:ln>
          </p:spPr>
        </p:pic>
        <p:sp>
          <p:nvSpPr>
            <p:cNvPr id="18442" name="Text Box 8"/>
            <p:cNvSpPr txBox="1">
              <a:spLocks noChangeArrowheads="1"/>
            </p:cNvSpPr>
            <p:nvPr/>
          </p:nvSpPr>
          <p:spPr bwMode="auto">
            <a:xfrm>
              <a:off x="161" y="61"/>
              <a:ext cx="5315" cy="857"/>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grpSp>
        <p:nvGrpSpPr>
          <p:cNvPr id="4" name="Group 9"/>
          <p:cNvGrpSpPr>
            <a:grpSpLocks/>
          </p:cNvGrpSpPr>
          <p:nvPr/>
        </p:nvGrpSpPr>
        <p:grpSpPr bwMode="auto">
          <a:xfrm>
            <a:off x="6169026" y="835026"/>
            <a:ext cx="4911726" cy="1141413"/>
            <a:chOff x="2926" y="526"/>
            <a:chExt cx="3094" cy="719"/>
          </a:xfrm>
        </p:grpSpPr>
        <p:pic>
          <p:nvPicPr>
            <p:cNvPr id="18439" name="Picture 10"/>
            <p:cNvPicPr>
              <a:picLocks noChangeAspect="1" noChangeArrowheads="1"/>
            </p:cNvPicPr>
            <p:nvPr/>
          </p:nvPicPr>
          <p:blipFill>
            <a:blip r:embed="rId5" cstate="print"/>
            <a:srcRect/>
            <a:stretch>
              <a:fillRect/>
            </a:stretch>
          </p:blipFill>
          <p:spPr bwMode="auto">
            <a:xfrm>
              <a:off x="2926" y="526"/>
              <a:ext cx="2550" cy="488"/>
            </a:xfrm>
            <a:prstGeom prst="rect">
              <a:avLst/>
            </a:prstGeom>
            <a:noFill/>
            <a:ln w="9525">
              <a:noFill/>
              <a:round/>
              <a:headEnd/>
              <a:tailEnd/>
            </a:ln>
          </p:spPr>
        </p:pic>
        <p:sp>
          <p:nvSpPr>
            <p:cNvPr id="18440" name="Text Box 11"/>
            <p:cNvSpPr txBox="1">
              <a:spLocks noChangeArrowheads="1"/>
            </p:cNvSpPr>
            <p:nvPr/>
          </p:nvSpPr>
          <p:spPr bwMode="auto">
            <a:xfrm>
              <a:off x="3470" y="528"/>
              <a:ext cx="2550" cy="717"/>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600" b="1" dirty="0">
                  <a:solidFill>
                    <a:srgbClr val="000000"/>
                  </a:solidFill>
                  <a:latin typeface="Cambria" panose="02040503050406030204" pitchFamily="18" charset="0"/>
                  <a:ea typeface="Cambria" panose="02040503050406030204" pitchFamily="18" charset="0"/>
                </a:rPr>
                <a:t>Formy</a:t>
              </a:r>
            </a:p>
          </p:txBody>
        </p:sp>
      </p:gr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pole tekstowe 1"/>
          <p:cNvSpPr txBox="1">
            <a:spLocks noChangeArrowheads="1"/>
          </p:cNvSpPr>
          <p:nvPr/>
        </p:nvSpPr>
        <p:spPr bwMode="auto">
          <a:xfrm>
            <a:off x="3791745" y="548681"/>
            <a:ext cx="4535487" cy="584775"/>
          </a:xfrm>
          <a:prstGeom prst="rect">
            <a:avLst/>
          </a:prstGeom>
          <a:noFill/>
          <a:ln w="9525">
            <a:noFill/>
            <a:miter lim="800000"/>
            <a:headEnd/>
            <a:tailEnd/>
          </a:ln>
        </p:spPr>
        <p:txBody>
          <a:bodyPr>
            <a:spAutoFit/>
          </a:bodyPr>
          <a:lstStyle/>
          <a:p>
            <a:pPr algn="ctr"/>
            <a:r>
              <a:rPr lang="pl-PL" sz="3200" b="1" dirty="0">
                <a:solidFill>
                  <a:srgbClr val="002060"/>
                </a:solidFill>
                <a:latin typeface="Cambria" panose="02040503050406030204" pitchFamily="18" charset="0"/>
                <a:ea typeface="Cambria" panose="02040503050406030204" pitchFamily="18" charset="0"/>
              </a:rPr>
              <a:t>KODEKS KARNY</a:t>
            </a:r>
          </a:p>
        </p:txBody>
      </p:sp>
      <p:sp>
        <p:nvSpPr>
          <p:cNvPr id="20483" name="Prostokąt 2"/>
          <p:cNvSpPr>
            <a:spLocks noChangeArrowheads="1"/>
          </p:cNvSpPr>
          <p:nvPr/>
        </p:nvSpPr>
        <p:spPr bwMode="auto">
          <a:xfrm>
            <a:off x="263352" y="1133456"/>
            <a:ext cx="11665296" cy="5376857"/>
          </a:xfrm>
          <a:prstGeom prst="rect">
            <a:avLst/>
          </a:prstGeom>
          <a:noFill/>
          <a:ln w="9525">
            <a:noFill/>
            <a:miter lim="800000"/>
            <a:headEnd/>
            <a:tailEnd/>
          </a:ln>
        </p:spPr>
        <p:txBody>
          <a:bodyPr wrap="square">
            <a:spAutoFit/>
          </a:bodyPr>
          <a:lstStyle/>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rgbClr val="FF0000"/>
                </a:solidFill>
                <a:latin typeface="Cambria" panose="02040503050406030204" pitchFamily="18" charset="0"/>
                <a:ea typeface="Cambria" panose="02040503050406030204" pitchFamily="18" charset="0"/>
              </a:rPr>
              <a:t>Art. 190. </a:t>
            </a:r>
            <a:r>
              <a:rPr lang="pl-PL" sz="2200" b="1" i="0" cap="all" dirty="0">
                <a:solidFill>
                  <a:schemeClr val="bg1"/>
                </a:solidFill>
                <a:effectLst/>
                <a:latin typeface="Cambria" panose="02040503050406030204" pitchFamily="18" charset="0"/>
                <a:ea typeface="Cambria" panose="02040503050406030204" pitchFamily="18" charset="0"/>
              </a:rPr>
              <a:t>GROŹBA KARALNA </a:t>
            </a: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200" b="1" dirty="0">
              <a:solidFill>
                <a:srgbClr val="FF0000"/>
              </a:solidFill>
              <a:latin typeface="Cambria" panose="02040503050406030204" pitchFamily="18" charset="0"/>
              <a:ea typeface="Cambria" panose="02040503050406030204" pitchFamily="18" charset="0"/>
            </a:endParaRP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chemeClr val="bg1"/>
                </a:solidFill>
                <a:latin typeface="Cambria" panose="02040503050406030204" pitchFamily="18" charset="0"/>
                <a:ea typeface="Cambria" panose="02040503050406030204" pitchFamily="18" charset="0"/>
              </a:rPr>
              <a:t>§ 1.</a:t>
            </a:r>
            <a:r>
              <a:rPr lang="pl-PL" sz="2200" b="1" dirty="0">
                <a:latin typeface="Cambria" panose="02040503050406030204" pitchFamily="18" charset="0"/>
                <a:ea typeface="Cambria" panose="02040503050406030204" pitchFamily="18" charset="0"/>
              </a:rPr>
              <a:t> </a:t>
            </a:r>
            <a:r>
              <a:rPr lang="pl-PL" sz="2200" b="1" dirty="0">
                <a:solidFill>
                  <a:srgbClr val="FF0000"/>
                </a:solidFill>
                <a:latin typeface="Cambria" panose="02040503050406030204" pitchFamily="18" charset="0"/>
                <a:ea typeface="Cambria" panose="02040503050406030204" pitchFamily="18" charset="0"/>
              </a:rPr>
              <a:t>Kto grozi innej osobie popełnieniem przestępstwa na jej szkodę</a:t>
            </a:r>
            <a:r>
              <a:rPr lang="pl-PL" sz="2200" b="1" dirty="0">
                <a:latin typeface="Cambria" panose="02040503050406030204" pitchFamily="18" charset="0"/>
                <a:ea typeface="Cambria" panose="02040503050406030204" pitchFamily="18" charset="0"/>
              </a:rPr>
              <a:t> </a:t>
            </a:r>
            <a:r>
              <a:rPr lang="pl-PL" sz="2200" dirty="0">
                <a:solidFill>
                  <a:schemeClr val="bg1"/>
                </a:solidFill>
                <a:latin typeface="Cambria" panose="02040503050406030204" pitchFamily="18" charset="0"/>
                <a:ea typeface="Cambria" panose="02040503050406030204" pitchFamily="18" charset="0"/>
              </a:rPr>
              <a:t>lub szkodę osoby najbliższej, jeżeli groźba wzbudza w zagrożonym uzasadnioną obawę, że będzie spełniona, </a:t>
            </a:r>
            <a:r>
              <a:rPr lang="pl-PL" sz="2200" b="1" dirty="0">
                <a:solidFill>
                  <a:srgbClr val="FF0000"/>
                </a:solidFill>
                <a:latin typeface="Cambria" panose="02040503050406030204" pitchFamily="18" charset="0"/>
                <a:ea typeface="Cambria" panose="02040503050406030204" pitchFamily="18" charset="0"/>
              </a:rPr>
              <a:t>podlega grzywnie, karze ograniczenia wolności albo pozbawienia wolności do lat 2.</a:t>
            </a: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chemeClr val="bg1"/>
                </a:solidFill>
                <a:latin typeface="Cambria" panose="02040503050406030204" pitchFamily="18" charset="0"/>
                <a:ea typeface="Cambria" panose="02040503050406030204" pitchFamily="18" charset="0"/>
              </a:rPr>
              <a:t>§ 2. </a:t>
            </a:r>
            <a:r>
              <a:rPr lang="pl-PL" sz="2200" dirty="0">
                <a:solidFill>
                  <a:schemeClr val="bg1"/>
                </a:solidFill>
                <a:latin typeface="Cambria" panose="02040503050406030204" pitchFamily="18" charset="0"/>
                <a:ea typeface="Cambria" panose="02040503050406030204" pitchFamily="18" charset="0"/>
              </a:rPr>
              <a:t>Ściganie następuje na wniosek pokrzywdzonego.</a:t>
            </a: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200" dirty="0">
              <a:solidFill>
                <a:schemeClr val="bg1"/>
              </a:solidFill>
              <a:latin typeface="Cambria" panose="02040503050406030204" pitchFamily="18" charset="0"/>
              <a:ea typeface="Cambria" panose="02040503050406030204" pitchFamily="18" charset="0"/>
            </a:endParaRP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rgbClr val="FF0000"/>
                </a:solidFill>
                <a:latin typeface="Cambria" panose="02040503050406030204" pitchFamily="18" charset="0"/>
                <a:ea typeface="Cambria" panose="02040503050406030204" pitchFamily="18" charset="0"/>
              </a:rPr>
              <a:t>Art. 191. </a:t>
            </a:r>
            <a:r>
              <a:rPr lang="pl-PL" sz="2200" b="1" i="0" cap="all" dirty="0">
                <a:solidFill>
                  <a:schemeClr val="bg1"/>
                </a:solidFill>
                <a:effectLst/>
                <a:latin typeface="Cambria" panose="02040503050406030204" pitchFamily="18" charset="0"/>
                <a:ea typeface="Cambria" panose="02040503050406030204" pitchFamily="18" charset="0"/>
              </a:rPr>
              <a:t>ZMUSZANIE</a:t>
            </a: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200" b="1" dirty="0">
              <a:solidFill>
                <a:srgbClr val="FF0000"/>
              </a:solidFill>
              <a:latin typeface="Cambria" panose="02040503050406030204" pitchFamily="18" charset="0"/>
              <a:ea typeface="Cambria" panose="02040503050406030204" pitchFamily="18" charset="0"/>
            </a:endParaRP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chemeClr val="bg1"/>
                </a:solidFill>
                <a:latin typeface="Cambria" panose="02040503050406030204" pitchFamily="18" charset="0"/>
                <a:ea typeface="Cambria" panose="02040503050406030204" pitchFamily="18" charset="0"/>
              </a:rPr>
              <a:t>§ 1</a:t>
            </a:r>
            <a:r>
              <a:rPr lang="pl-PL" sz="2200" b="1" dirty="0">
                <a:latin typeface="Cambria" panose="02040503050406030204" pitchFamily="18" charset="0"/>
                <a:ea typeface="Cambria" panose="02040503050406030204" pitchFamily="18" charset="0"/>
              </a:rPr>
              <a:t>. </a:t>
            </a:r>
            <a:r>
              <a:rPr lang="pl-PL" sz="2200" b="1" dirty="0">
                <a:solidFill>
                  <a:srgbClr val="FF0000"/>
                </a:solidFill>
                <a:latin typeface="Cambria" panose="02040503050406030204" pitchFamily="18" charset="0"/>
                <a:ea typeface="Cambria" panose="02040503050406030204" pitchFamily="18" charset="0"/>
              </a:rPr>
              <a:t>Kto stosuje przemoc wobec osoby</a:t>
            </a:r>
            <a:r>
              <a:rPr lang="pl-PL" sz="2200" b="1" dirty="0">
                <a:latin typeface="Cambria" panose="02040503050406030204" pitchFamily="18" charset="0"/>
                <a:ea typeface="Cambria" panose="02040503050406030204" pitchFamily="18" charset="0"/>
              </a:rPr>
              <a:t> </a:t>
            </a:r>
            <a:r>
              <a:rPr lang="pl-PL" sz="2200" dirty="0">
                <a:solidFill>
                  <a:schemeClr val="bg1"/>
                </a:solidFill>
                <a:latin typeface="Cambria" panose="02040503050406030204" pitchFamily="18" charset="0"/>
                <a:ea typeface="Cambria" panose="02040503050406030204" pitchFamily="18" charset="0"/>
              </a:rPr>
              <a:t>lub groźbę bezprawną w celu zmuszenia innej osoby do określonego działania, zaniechania lub znoszenia</a:t>
            </a:r>
            <a:r>
              <a:rPr lang="pl-PL" sz="2200" b="1" dirty="0">
                <a:solidFill>
                  <a:schemeClr val="bg1"/>
                </a:solidFill>
                <a:latin typeface="Cambria" panose="02040503050406030204" pitchFamily="18" charset="0"/>
                <a:ea typeface="Cambria" panose="02040503050406030204" pitchFamily="18" charset="0"/>
              </a:rPr>
              <a:t>, </a:t>
            </a:r>
            <a:r>
              <a:rPr lang="pl-PL" sz="2200" b="1" dirty="0">
                <a:solidFill>
                  <a:srgbClr val="FF0000"/>
                </a:solidFill>
                <a:latin typeface="Cambria" panose="02040503050406030204" pitchFamily="18" charset="0"/>
                <a:ea typeface="Cambria" panose="02040503050406030204" pitchFamily="18" charset="0"/>
              </a:rPr>
              <a:t>podlega karze pozbawienia wolności do lat </a:t>
            </a: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200" b="1" dirty="0">
              <a:solidFill>
                <a:srgbClr val="FF0000"/>
              </a:solidFill>
              <a:latin typeface="Cambria" panose="02040503050406030204" pitchFamily="18" charset="0"/>
              <a:ea typeface="Cambria" panose="02040503050406030204" pitchFamily="18" charset="0"/>
            </a:endParaRPr>
          </a:p>
          <a:p>
            <a:pPr algn="just">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200" b="1" dirty="0">
                <a:solidFill>
                  <a:schemeClr val="bg1"/>
                </a:solidFill>
                <a:latin typeface="Cambria" panose="02040503050406030204" pitchFamily="18" charset="0"/>
                <a:ea typeface="Cambria" panose="02040503050406030204" pitchFamily="18" charset="0"/>
              </a:rPr>
              <a:t>§ 2. </a:t>
            </a:r>
            <a:r>
              <a:rPr lang="pl-PL" sz="2200" dirty="0">
                <a:solidFill>
                  <a:schemeClr val="bg1"/>
                </a:solidFill>
                <a:latin typeface="Cambria" panose="02040503050406030204" pitchFamily="18" charset="0"/>
                <a:ea typeface="Cambria" panose="02040503050406030204" pitchFamily="18" charset="0"/>
              </a:rPr>
              <a:t>Jeżeli sprawca działa w sposób określony w § 1 w celu wymuszenia zwrotu wierzytelności, podlega karze pozbawienia wolności od 3 miesięcy do lat 5.</a:t>
            </a:r>
          </a:p>
          <a:p>
            <a:pPr>
              <a:lnSpc>
                <a:spcPct val="9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b="1" dirty="0">
              <a:solidFill>
                <a:srgbClr val="FFFFFF"/>
              </a:solidFill>
              <a:latin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063552" y="836712"/>
            <a:ext cx="8712968" cy="1877437"/>
          </a:xfrm>
          <a:prstGeom prst="rect">
            <a:avLst/>
          </a:prstGeom>
          <a:noFill/>
        </p:spPr>
        <p:txBody>
          <a:bodyPr wrap="square" rtlCol="0">
            <a:spAutoFit/>
          </a:bodyPr>
          <a:lstStyle/>
          <a:p>
            <a:pPr algn="ctr"/>
            <a:r>
              <a:rPr lang="pl-PL" sz="3600" b="1" dirty="0">
                <a:solidFill>
                  <a:schemeClr val="bg1"/>
                </a:solidFill>
                <a:latin typeface="Cambria" panose="02040503050406030204" pitchFamily="18" charset="0"/>
                <a:ea typeface="Cambria" panose="02040503050406030204" pitchFamily="18" charset="0"/>
              </a:rPr>
              <a:t>Wulgaryzmy</a:t>
            </a:r>
          </a:p>
          <a:p>
            <a:pPr algn="ctr"/>
            <a:endParaRPr lang="pl-PL" sz="4000" b="1" dirty="0">
              <a:solidFill>
                <a:schemeClr val="bg1"/>
              </a:solidFill>
            </a:endParaRPr>
          </a:p>
          <a:p>
            <a:r>
              <a:rPr lang="pl-PL" sz="4000" b="1" dirty="0">
                <a:solidFill>
                  <a:schemeClr val="bg1"/>
                </a:solidFill>
                <a:latin typeface="Cambria" panose="02040503050406030204" pitchFamily="18" charset="0"/>
                <a:ea typeface="Cambria" panose="02040503050406030204" pitchFamily="18" charset="0"/>
              </a:rPr>
              <a:t>Działania </a:t>
            </a:r>
            <a:r>
              <a:rPr lang="pl-PL" sz="4000" b="1" dirty="0">
                <a:solidFill>
                  <a:schemeClr val="bg1"/>
                </a:solidFill>
              </a:rPr>
              <a:t>								</a:t>
            </a:r>
            <a:r>
              <a:rPr lang="pl-PL" sz="4000" b="1" dirty="0">
                <a:solidFill>
                  <a:schemeClr val="bg1"/>
                </a:solidFill>
                <a:latin typeface="Cambria" panose="02040503050406030204" pitchFamily="18" charset="0"/>
                <a:ea typeface="Cambria" panose="02040503050406030204" pitchFamily="18" charset="0"/>
              </a:rPr>
              <a:t>Formy</a:t>
            </a:r>
          </a:p>
        </p:txBody>
      </p:sp>
      <p:pic>
        <p:nvPicPr>
          <p:cNvPr id="108546" name="Picture 2" descr="Znalezione obrazy dla zapytania wulgaryzmy">
            <a:hlinkClick r:id="rId2"/>
          </p:cNvPr>
          <p:cNvPicPr>
            <a:picLocks noChangeAspect="1" noChangeArrowheads="1"/>
          </p:cNvPicPr>
          <p:nvPr/>
        </p:nvPicPr>
        <p:blipFill>
          <a:blip r:embed="rId3" cstate="print"/>
          <a:srcRect/>
          <a:stretch>
            <a:fillRect/>
          </a:stretch>
        </p:blipFill>
        <p:spPr bwMode="auto">
          <a:xfrm>
            <a:off x="4677391" y="3429000"/>
            <a:ext cx="2837217" cy="275840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767408" y="1146970"/>
            <a:ext cx="4052888" cy="773113"/>
            <a:chOff x="284" y="718"/>
            <a:chExt cx="2553" cy="487"/>
          </a:xfrm>
        </p:grpSpPr>
        <p:pic>
          <p:nvPicPr>
            <p:cNvPr id="21515" name="Picture 2"/>
            <p:cNvPicPr>
              <a:picLocks noChangeAspect="1" noChangeArrowheads="1"/>
            </p:cNvPicPr>
            <p:nvPr/>
          </p:nvPicPr>
          <p:blipFill>
            <a:blip r:embed="rId3" cstate="print"/>
            <a:srcRect/>
            <a:stretch>
              <a:fillRect/>
            </a:stretch>
          </p:blipFill>
          <p:spPr bwMode="auto">
            <a:xfrm>
              <a:off x="284" y="718"/>
              <a:ext cx="2554" cy="488"/>
            </a:xfrm>
            <a:prstGeom prst="rect">
              <a:avLst/>
            </a:prstGeom>
            <a:noFill/>
            <a:ln w="9525">
              <a:noFill/>
              <a:round/>
              <a:headEnd/>
              <a:tailEnd/>
            </a:ln>
          </p:spPr>
        </p:pic>
        <p:sp>
          <p:nvSpPr>
            <p:cNvPr id="21516" name="Text Box 3"/>
            <p:cNvSpPr txBox="1">
              <a:spLocks noChangeArrowheads="1"/>
            </p:cNvSpPr>
            <p:nvPr/>
          </p:nvSpPr>
          <p:spPr bwMode="auto">
            <a:xfrm>
              <a:off x="284" y="718"/>
              <a:ext cx="2554" cy="488"/>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sp>
        <p:nvSpPr>
          <p:cNvPr id="21507" name="Text Box 4"/>
          <p:cNvSpPr txBox="1">
            <a:spLocks noChangeArrowheads="1"/>
          </p:cNvSpPr>
          <p:nvPr/>
        </p:nvSpPr>
        <p:spPr bwMode="auto">
          <a:xfrm>
            <a:off x="767408" y="2201864"/>
            <a:ext cx="5252392" cy="4046537"/>
          </a:xfrm>
          <a:prstGeom prst="rect">
            <a:avLst/>
          </a:prstGeom>
          <a:noFill/>
          <a:ln w="9525">
            <a:noFill/>
            <a:round/>
            <a:headEnd/>
            <a:tailEnd/>
          </a:ln>
        </p:spPr>
        <p:txBody>
          <a:bodyPr lIns="90000" tIns="46800" rIns="90000" bIns="46800"/>
          <a:lstStyle/>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Używanie w Internecie wulgarnych zwrotów (w miejscach dostępnych powszechnie, czyli niewymagających np. znajomości hasła i logowania się).</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 Umieszczenie w Internecie nieprzyzwoitego zdjęcia, rysunku, obrazu (w miejscach dostępnych powszechnie).</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400" dirty="0">
              <a:solidFill>
                <a:srgbClr val="FFFFFF"/>
              </a:solidFill>
              <a:latin typeface="Times New Roman" pitchFamily="18" charset="0"/>
            </a:endParaRPr>
          </a:p>
        </p:txBody>
      </p:sp>
      <p:sp>
        <p:nvSpPr>
          <p:cNvPr id="21508" name="Text Box 5"/>
          <p:cNvSpPr txBox="1">
            <a:spLocks noChangeArrowheads="1"/>
          </p:cNvSpPr>
          <p:nvPr/>
        </p:nvSpPr>
        <p:spPr bwMode="auto">
          <a:xfrm>
            <a:off x="7032104" y="2168841"/>
            <a:ext cx="4680520" cy="4268787"/>
          </a:xfrm>
          <a:prstGeom prst="rect">
            <a:avLst/>
          </a:prstGeom>
          <a:noFill/>
          <a:ln w="9525">
            <a:noFill/>
            <a:round/>
            <a:headEnd/>
            <a:tailEnd/>
          </a:ln>
        </p:spPr>
        <p:txBody>
          <a:bodyPr lIns="90000" tIns="46800" rIns="90000" bIns="46800"/>
          <a:lstStyle/>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Nagminne używanie w Internecie, w miejscach komunikacji wielu osób (np. czat, forum) nieprzyzwoitych słów.</a:t>
            </a:r>
          </a:p>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 Umieszczanie w Internecie, w miejscu powszechnie dostępnym zdjęć i obrazów o treści nieprzyzwoitej czy obscenicznej.</a:t>
            </a:r>
          </a:p>
          <a:p>
            <a:pPr marL="268288" indent="-268288">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400" dirty="0">
              <a:solidFill>
                <a:srgbClr val="002060"/>
              </a:solidFill>
              <a:latin typeface="Times New Roman" pitchFamily="18" charset="0"/>
            </a:endParaRPr>
          </a:p>
        </p:txBody>
      </p:sp>
      <p:grpSp>
        <p:nvGrpSpPr>
          <p:cNvPr id="3" name="Group 6"/>
          <p:cNvGrpSpPr>
            <a:grpSpLocks/>
          </p:cNvGrpSpPr>
          <p:nvPr/>
        </p:nvGrpSpPr>
        <p:grpSpPr bwMode="auto">
          <a:xfrm>
            <a:off x="2711624" y="173038"/>
            <a:ext cx="5976665" cy="1358901"/>
            <a:chOff x="257" y="-35"/>
            <a:chExt cx="5314" cy="856"/>
          </a:xfrm>
        </p:grpSpPr>
        <p:pic>
          <p:nvPicPr>
            <p:cNvPr id="21513" name="Picture 7"/>
            <p:cNvPicPr>
              <a:picLocks noChangeAspect="1" noChangeArrowheads="1"/>
            </p:cNvPicPr>
            <p:nvPr/>
          </p:nvPicPr>
          <p:blipFill>
            <a:blip r:embed="rId4" cstate="print"/>
            <a:srcRect/>
            <a:stretch>
              <a:fillRect/>
            </a:stretch>
          </p:blipFill>
          <p:spPr bwMode="auto">
            <a:xfrm>
              <a:off x="257" y="-35"/>
              <a:ext cx="5315" cy="857"/>
            </a:xfrm>
            <a:prstGeom prst="rect">
              <a:avLst/>
            </a:prstGeom>
            <a:noFill/>
            <a:ln w="9525">
              <a:noFill/>
              <a:round/>
              <a:headEnd/>
              <a:tailEnd/>
            </a:ln>
          </p:spPr>
        </p:pic>
        <p:sp>
          <p:nvSpPr>
            <p:cNvPr id="21514" name="Text Box 8"/>
            <p:cNvSpPr txBox="1">
              <a:spLocks noChangeArrowheads="1"/>
            </p:cNvSpPr>
            <p:nvPr/>
          </p:nvSpPr>
          <p:spPr bwMode="auto">
            <a:xfrm>
              <a:off x="257" y="-35"/>
              <a:ext cx="5315" cy="857"/>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grpSp>
        <p:nvGrpSpPr>
          <p:cNvPr id="4" name="Group 9"/>
          <p:cNvGrpSpPr>
            <a:grpSpLocks/>
          </p:cNvGrpSpPr>
          <p:nvPr/>
        </p:nvGrpSpPr>
        <p:grpSpPr bwMode="auto">
          <a:xfrm>
            <a:off x="6089651" y="1139826"/>
            <a:ext cx="4902201" cy="782638"/>
            <a:chOff x="2876" y="718"/>
            <a:chExt cx="3088" cy="493"/>
          </a:xfrm>
        </p:grpSpPr>
        <p:pic>
          <p:nvPicPr>
            <p:cNvPr id="21511" name="Picture 10"/>
            <p:cNvPicPr>
              <a:picLocks noChangeAspect="1" noChangeArrowheads="1"/>
            </p:cNvPicPr>
            <p:nvPr/>
          </p:nvPicPr>
          <p:blipFill>
            <a:blip r:embed="rId5" cstate="print"/>
            <a:srcRect/>
            <a:stretch>
              <a:fillRect/>
            </a:stretch>
          </p:blipFill>
          <p:spPr bwMode="auto">
            <a:xfrm>
              <a:off x="2876" y="718"/>
              <a:ext cx="2554" cy="488"/>
            </a:xfrm>
            <a:prstGeom prst="rect">
              <a:avLst/>
            </a:prstGeom>
            <a:noFill/>
            <a:ln w="9525">
              <a:noFill/>
              <a:round/>
              <a:headEnd/>
              <a:tailEnd/>
            </a:ln>
          </p:spPr>
        </p:pic>
        <p:sp>
          <p:nvSpPr>
            <p:cNvPr id="21512" name="Text Box 11"/>
            <p:cNvSpPr txBox="1">
              <a:spLocks noChangeArrowheads="1"/>
            </p:cNvSpPr>
            <p:nvPr/>
          </p:nvSpPr>
          <p:spPr bwMode="auto">
            <a:xfrm>
              <a:off x="3787" y="720"/>
              <a:ext cx="2177" cy="491"/>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600" b="1" dirty="0">
                  <a:solidFill>
                    <a:srgbClr val="000000"/>
                  </a:solidFill>
                  <a:latin typeface="Cambria" panose="02040503050406030204" pitchFamily="18" charset="0"/>
                  <a:ea typeface="Cambria" panose="02040503050406030204" pitchFamily="18" charset="0"/>
                </a:rPr>
                <a:t>Formy</a:t>
              </a:r>
            </a:p>
          </p:txBody>
        </p:sp>
      </p:gr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Prostokąt 1"/>
          <p:cNvSpPr>
            <a:spLocks noChangeArrowheads="1"/>
          </p:cNvSpPr>
          <p:nvPr/>
        </p:nvSpPr>
        <p:spPr bwMode="auto">
          <a:xfrm>
            <a:off x="839416" y="1639696"/>
            <a:ext cx="10729191" cy="2947666"/>
          </a:xfrm>
          <a:prstGeom prst="rect">
            <a:avLst/>
          </a:prstGeom>
          <a:noFill/>
          <a:ln w="9525">
            <a:noFill/>
            <a:miter lim="800000"/>
            <a:headEnd/>
            <a:tailEnd/>
          </a:ln>
        </p:spPr>
        <p:txBody>
          <a:bodyPr wrap="square">
            <a:spAutoFit/>
          </a:bodyPr>
          <a:lstStyle/>
          <a:p>
            <a:pPr algn="ctr">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400" b="1" i="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Nieobyczajne ogłoszenie, napis, rysunek</a:t>
            </a:r>
            <a:endParaRPr lang="pl-PL" sz="2400" b="1" i="1" dirty="0">
              <a:solidFill>
                <a:schemeClr val="bg1"/>
              </a:solidFill>
              <a:latin typeface="Cambria" panose="02040503050406030204" pitchFamily="18" charset="0"/>
              <a:ea typeface="Cambria" panose="02040503050406030204" pitchFamily="18" charset="0"/>
            </a:endParaRPr>
          </a:p>
          <a:p>
            <a:pPr algn="just">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400" b="1" i="1" dirty="0">
                <a:solidFill>
                  <a:srgbClr val="FF0000"/>
                </a:solidFill>
                <a:latin typeface="Cambria" panose="02040503050406030204" pitchFamily="18" charset="0"/>
                <a:ea typeface="Cambria" panose="02040503050406030204" pitchFamily="18" charset="0"/>
              </a:rPr>
              <a:t>art. 141. </a:t>
            </a:r>
          </a:p>
          <a:p>
            <a:pPr algn="just">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400" b="1" i="1" dirty="0">
                <a:solidFill>
                  <a:srgbClr val="FFFFFF"/>
                </a:solidFill>
                <a:latin typeface="Cambria" panose="02040503050406030204" pitchFamily="18" charset="0"/>
                <a:ea typeface="Cambria" panose="02040503050406030204" pitchFamily="18" charset="0"/>
              </a:rPr>
              <a:t>   </a:t>
            </a:r>
            <a:r>
              <a:rPr lang="pl-PL" sz="2400" b="1" i="1" dirty="0">
                <a:solidFill>
                  <a:schemeClr val="bg1"/>
                </a:solidFill>
                <a:latin typeface="Cambria" panose="02040503050406030204" pitchFamily="18" charset="0"/>
                <a:ea typeface="Cambria" panose="02040503050406030204" pitchFamily="18" charset="0"/>
              </a:rPr>
              <a:t>Kto w miejscu publicznym umieszcza nieprzyzwoite ogłoszenie, napis lub rysunek albo używa słów nieprzyzwoitych, podlega karze ograniczenia wolności, grzywny do 1500 zł albo karze nagany.</a:t>
            </a:r>
          </a:p>
        </p:txBody>
      </p:sp>
      <p:sp>
        <p:nvSpPr>
          <p:cNvPr id="23555" name="pole tekstowe 2"/>
          <p:cNvSpPr txBox="1">
            <a:spLocks noChangeArrowheads="1"/>
          </p:cNvSpPr>
          <p:nvPr/>
        </p:nvSpPr>
        <p:spPr bwMode="auto">
          <a:xfrm>
            <a:off x="2567609" y="548681"/>
            <a:ext cx="7273925" cy="708025"/>
          </a:xfrm>
          <a:prstGeom prst="rect">
            <a:avLst/>
          </a:prstGeom>
          <a:noFill/>
          <a:ln w="9525">
            <a:noFill/>
            <a:miter lim="800000"/>
            <a:headEnd/>
            <a:tailEnd/>
          </a:ln>
        </p:spPr>
        <p:txBody>
          <a:bodyPr>
            <a:spAutoFit/>
          </a:bodyPr>
          <a:lstStyle/>
          <a:p>
            <a:pPr algn="ctr"/>
            <a:r>
              <a:rPr lang="pl-PL" sz="4000" b="1" dirty="0">
                <a:solidFill>
                  <a:srgbClr val="002060"/>
                </a:solidFill>
                <a:latin typeface="Cambria" panose="02040503050406030204" pitchFamily="18" charset="0"/>
                <a:ea typeface="Cambria" panose="02040503050406030204" pitchFamily="18" charset="0"/>
              </a:rPr>
              <a:t>KODEKS WYKROCZEŃ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559496" y="404664"/>
            <a:ext cx="8928992" cy="1877437"/>
          </a:xfrm>
          <a:prstGeom prst="rect">
            <a:avLst/>
          </a:prstGeom>
          <a:noFill/>
        </p:spPr>
        <p:txBody>
          <a:bodyPr wrap="square" rtlCol="0">
            <a:spAutoFit/>
          </a:bodyPr>
          <a:lstStyle/>
          <a:p>
            <a:pPr algn="ctr"/>
            <a:r>
              <a:rPr lang="pl-PL" sz="3600" b="1" dirty="0">
                <a:solidFill>
                  <a:srgbClr val="FF0000"/>
                </a:solidFill>
                <a:latin typeface="Cambria" panose="02040503050406030204" pitchFamily="18" charset="0"/>
                <a:ea typeface="Cambria" panose="02040503050406030204" pitchFamily="18" charset="0"/>
              </a:rPr>
              <a:t>Nękanie</a:t>
            </a:r>
          </a:p>
          <a:p>
            <a:pPr algn="ctr"/>
            <a:endParaRPr lang="pl-PL" sz="4000" b="1" dirty="0">
              <a:solidFill>
                <a:srgbClr val="FF0000"/>
              </a:solidFill>
              <a:latin typeface="Cambria" panose="02040503050406030204" pitchFamily="18" charset="0"/>
              <a:ea typeface="Cambria" panose="02040503050406030204" pitchFamily="18" charset="0"/>
            </a:endParaRPr>
          </a:p>
          <a:p>
            <a:r>
              <a:rPr lang="pl-PL" sz="4000" b="1" dirty="0">
                <a:solidFill>
                  <a:schemeClr val="bg1"/>
                </a:solidFill>
                <a:latin typeface="Cambria" panose="02040503050406030204" pitchFamily="18" charset="0"/>
                <a:ea typeface="Cambria" panose="02040503050406030204" pitchFamily="18" charset="0"/>
              </a:rPr>
              <a:t>Działania 									Formy</a:t>
            </a:r>
          </a:p>
        </p:txBody>
      </p:sp>
      <p:pic>
        <p:nvPicPr>
          <p:cNvPr id="107522" name="Picture 2" descr="Znalezione obrazy dla zapytania nękanie">
            <a:hlinkClick r:id="rId2"/>
          </p:cNvPr>
          <p:cNvPicPr>
            <a:picLocks noChangeAspect="1" noChangeArrowheads="1"/>
          </p:cNvPicPr>
          <p:nvPr/>
        </p:nvPicPr>
        <p:blipFill>
          <a:blip r:embed="rId3" cstate="print"/>
          <a:srcRect/>
          <a:stretch>
            <a:fillRect/>
          </a:stretch>
        </p:blipFill>
        <p:spPr bwMode="auto">
          <a:xfrm>
            <a:off x="3166492" y="2924944"/>
            <a:ext cx="5715000" cy="276225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386928" y="1114462"/>
            <a:ext cx="4052888" cy="773113"/>
            <a:chOff x="284" y="668"/>
            <a:chExt cx="2553" cy="487"/>
          </a:xfrm>
        </p:grpSpPr>
        <p:pic>
          <p:nvPicPr>
            <p:cNvPr id="24587" name="Picture 2"/>
            <p:cNvPicPr>
              <a:picLocks noChangeAspect="1" noChangeArrowheads="1"/>
            </p:cNvPicPr>
            <p:nvPr/>
          </p:nvPicPr>
          <p:blipFill>
            <a:blip r:embed="rId3" cstate="print"/>
            <a:srcRect/>
            <a:stretch>
              <a:fillRect/>
            </a:stretch>
          </p:blipFill>
          <p:spPr bwMode="auto">
            <a:xfrm>
              <a:off x="284" y="668"/>
              <a:ext cx="2554" cy="488"/>
            </a:xfrm>
            <a:prstGeom prst="rect">
              <a:avLst/>
            </a:prstGeom>
            <a:noFill/>
            <a:ln w="9525">
              <a:noFill/>
              <a:round/>
              <a:headEnd/>
              <a:tailEnd/>
            </a:ln>
          </p:spPr>
        </p:pic>
        <p:sp>
          <p:nvSpPr>
            <p:cNvPr id="24588" name="Text Box 3"/>
            <p:cNvSpPr txBox="1">
              <a:spLocks noChangeArrowheads="1"/>
            </p:cNvSpPr>
            <p:nvPr/>
          </p:nvSpPr>
          <p:spPr bwMode="auto">
            <a:xfrm>
              <a:off x="284" y="668"/>
              <a:ext cx="2554" cy="488"/>
            </a:xfrm>
            <a:prstGeom prst="rect">
              <a:avLst/>
            </a:prstGeom>
            <a:noFill/>
            <a:ln w="9525">
              <a:noFill/>
              <a:round/>
              <a:headEnd/>
              <a:tailEnd/>
            </a:ln>
          </p:spPr>
          <p:txBody>
            <a:bodyPr wrap="none" anchor="ctr"/>
            <a:lstStyle/>
            <a:p>
              <a:endParaRPr lang="en-US">
                <a:latin typeface="Cambria" panose="02040503050406030204" pitchFamily="18" charset="0"/>
                <a:ea typeface="Cambria" panose="02040503050406030204" pitchFamily="18" charset="0"/>
              </a:endParaRPr>
            </a:p>
          </p:txBody>
        </p:sp>
      </p:grpSp>
      <p:sp>
        <p:nvSpPr>
          <p:cNvPr id="24579" name="Text Box 4"/>
          <p:cNvSpPr txBox="1">
            <a:spLocks noChangeArrowheads="1"/>
          </p:cNvSpPr>
          <p:nvPr/>
        </p:nvSpPr>
        <p:spPr bwMode="auto">
          <a:xfrm>
            <a:off x="407368" y="2201864"/>
            <a:ext cx="5256584" cy="4205287"/>
          </a:xfrm>
          <a:prstGeom prst="rect">
            <a:avLst/>
          </a:prstGeom>
          <a:noFill/>
          <a:ln w="9525">
            <a:noFill/>
            <a:round/>
            <a:headEnd/>
            <a:tailEnd/>
          </a:ln>
        </p:spPr>
        <p:txBody>
          <a:bodyPr lIns="90000" tIns="46800" rIns="90000" bIns="46800"/>
          <a:lstStyle/>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Złośliwe niepokojenie jakiejś osoby w celu dokuczenia jej poprzez wykorzystanie </a:t>
            </a:r>
          </a:p>
          <a:p>
            <a:pPr marL="268288" indent="-268288" algn="just">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400" dirty="0">
                <a:solidFill>
                  <a:schemeClr val="bg1"/>
                </a:solidFill>
                <a:latin typeface="Cambria" panose="02040503050406030204" pitchFamily="18" charset="0"/>
                <a:ea typeface="Cambria" panose="02040503050406030204" pitchFamily="18" charset="0"/>
              </a:rPr>
              <a:t>Wielokrotne powtarzanie jakiegoś działania w Internecie skierowanego na jakąś osobę wbrew jej woli.</a:t>
            </a:r>
          </a:p>
          <a:p>
            <a:pPr marL="268288" indent="-268288">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sz="2600" dirty="0">
              <a:solidFill>
                <a:srgbClr val="002060"/>
              </a:solidFill>
              <a:latin typeface="Times New Roman" pitchFamily="18" charset="0"/>
            </a:endParaRPr>
          </a:p>
        </p:txBody>
      </p:sp>
      <p:sp>
        <p:nvSpPr>
          <p:cNvPr id="24580" name="Text Box 5"/>
          <p:cNvSpPr txBox="1">
            <a:spLocks noChangeArrowheads="1"/>
          </p:cNvSpPr>
          <p:nvPr/>
        </p:nvSpPr>
        <p:spPr bwMode="auto">
          <a:xfrm>
            <a:off x="6312024" y="2201864"/>
            <a:ext cx="5616624" cy="3913187"/>
          </a:xfrm>
          <a:prstGeom prst="rect">
            <a:avLst/>
          </a:prstGeom>
          <a:noFill/>
          <a:ln w="9525">
            <a:noFill/>
            <a:round/>
            <a:headEnd/>
            <a:tailEnd/>
          </a:ln>
        </p:spPr>
        <p:txBody>
          <a:bodyPr lIns="90000" tIns="46800" rIns="90000" bIns="46800"/>
          <a:lstStyle/>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Wielokrotne wysyłanie komuś w Internecie lub przy użyciu telefonu komórkowego niechcianych lub uprzykrzających informacji, obrazów, linków itp., zwłaszcza gdy dokonuje się tego, korzystając z różnych form internetowej komunikacji naraz.</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Bardzo częste wysyłanie komuś e-maili i informacji za pomocą komunikatorów, </a:t>
            </a:r>
            <a:r>
              <a:rPr lang="pl-PL" sz="2000" dirty="0" err="1">
                <a:solidFill>
                  <a:schemeClr val="bg1"/>
                </a:solidFill>
                <a:latin typeface="Cambria" panose="02040503050406030204" pitchFamily="18" charset="0"/>
                <a:ea typeface="Cambria" panose="02040503050406030204" pitchFamily="18" charset="0"/>
              </a:rPr>
              <a:t>czatów</a:t>
            </a:r>
            <a:r>
              <a:rPr lang="pl-PL" sz="2000" dirty="0">
                <a:solidFill>
                  <a:schemeClr val="bg1"/>
                </a:solidFill>
                <a:latin typeface="Cambria" panose="02040503050406030204" pitchFamily="18" charset="0"/>
                <a:ea typeface="Cambria" panose="02040503050406030204" pitchFamily="18" charset="0"/>
              </a:rPr>
              <a:t>, pomimo wyraźnej niezgody odbiorcy.</a:t>
            </a:r>
          </a:p>
          <a:p>
            <a:pPr marL="268288" indent="-268288" algn="just">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sz="2000" dirty="0">
                <a:solidFill>
                  <a:schemeClr val="bg1"/>
                </a:solidFill>
                <a:latin typeface="Cambria" panose="02040503050406030204" pitchFamily="18" charset="0"/>
                <a:ea typeface="Cambria" panose="02040503050406030204" pitchFamily="18" charset="0"/>
              </a:rPr>
              <a:t> Wpisywanie bardzo dużej liczby niechcianych komentarzy pod zdjęciami czy wypowiedziami danej osoby w Internecie.</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endParaRPr lang="pl-PL" dirty="0">
              <a:solidFill>
                <a:srgbClr val="002060"/>
              </a:solidFill>
              <a:latin typeface="Times New Roman" pitchFamily="18" charset="0"/>
            </a:endParaRPr>
          </a:p>
        </p:txBody>
      </p:sp>
      <p:grpSp>
        <p:nvGrpSpPr>
          <p:cNvPr id="4" name="Group 9"/>
          <p:cNvGrpSpPr>
            <a:grpSpLocks/>
          </p:cNvGrpSpPr>
          <p:nvPr/>
        </p:nvGrpSpPr>
        <p:grpSpPr bwMode="auto">
          <a:xfrm>
            <a:off x="6169026" y="1060452"/>
            <a:ext cx="4822826" cy="879476"/>
            <a:chOff x="2926" y="668"/>
            <a:chExt cx="3038" cy="554"/>
          </a:xfrm>
        </p:grpSpPr>
        <p:pic>
          <p:nvPicPr>
            <p:cNvPr id="24583" name="Picture 10"/>
            <p:cNvPicPr>
              <a:picLocks noChangeAspect="1" noChangeArrowheads="1"/>
            </p:cNvPicPr>
            <p:nvPr/>
          </p:nvPicPr>
          <p:blipFill>
            <a:blip r:embed="rId4" cstate="print"/>
            <a:srcRect/>
            <a:stretch>
              <a:fillRect/>
            </a:stretch>
          </p:blipFill>
          <p:spPr bwMode="auto">
            <a:xfrm>
              <a:off x="2926" y="668"/>
              <a:ext cx="2550" cy="488"/>
            </a:xfrm>
            <a:prstGeom prst="rect">
              <a:avLst/>
            </a:prstGeom>
            <a:noFill/>
            <a:ln w="9525">
              <a:noFill/>
              <a:round/>
              <a:headEnd/>
              <a:tailEnd/>
            </a:ln>
          </p:spPr>
        </p:pic>
        <p:sp>
          <p:nvSpPr>
            <p:cNvPr id="24584" name="Text Box 11"/>
            <p:cNvSpPr txBox="1">
              <a:spLocks noChangeArrowheads="1"/>
            </p:cNvSpPr>
            <p:nvPr/>
          </p:nvSpPr>
          <p:spPr bwMode="auto">
            <a:xfrm>
              <a:off x="3833" y="672"/>
              <a:ext cx="2131" cy="550"/>
            </a:xfrm>
            <a:prstGeom prst="rect">
              <a:avLst/>
            </a:prstGeom>
            <a:noFill/>
            <a:ln w="9525">
              <a:noFill/>
              <a:round/>
              <a:headEnd/>
              <a:tailEnd/>
            </a:ln>
          </p:spPr>
          <p:txBody>
            <a:bodyPr lIns="90000" tIns="46800" rIns="90000" bIns="46800" anchor="b"/>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600" b="1" dirty="0">
                  <a:solidFill>
                    <a:srgbClr val="000000"/>
                  </a:solidFill>
                  <a:latin typeface="Cambria" panose="02040503050406030204" pitchFamily="18" charset="0"/>
                  <a:ea typeface="Cambria" panose="02040503050406030204" pitchFamily="18" charset="0"/>
                </a:rPr>
                <a:t>Formy</a:t>
              </a:r>
            </a:p>
          </p:txBody>
        </p:sp>
      </p:grpSp>
      <p:sp>
        <p:nvSpPr>
          <p:cNvPr id="5" name="pole tekstowe 4">
            <a:extLst>
              <a:ext uri="{FF2B5EF4-FFF2-40B4-BE49-F238E27FC236}">
                <a16:creationId xmlns:a16="http://schemas.microsoft.com/office/drawing/2014/main" id="{616CD76A-5B70-DB08-D001-96FDDBA2DA41}"/>
              </a:ext>
            </a:extLst>
          </p:cNvPr>
          <p:cNvSpPr txBox="1"/>
          <p:nvPr/>
        </p:nvSpPr>
        <p:spPr>
          <a:xfrm>
            <a:off x="4151784" y="548680"/>
            <a:ext cx="3960440" cy="646331"/>
          </a:xfrm>
          <a:prstGeom prst="rect">
            <a:avLst/>
          </a:prstGeom>
          <a:noFill/>
        </p:spPr>
        <p:txBody>
          <a:bodyPr wrap="square" rtlCol="0">
            <a:spAutoFit/>
          </a:bodyPr>
          <a:lstStyle/>
          <a:p>
            <a:pPr algn="ctr"/>
            <a:r>
              <a:rPr lang="pl-PL" sz="360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Nękanie</a:t>
            </a:r>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rostokąt 1"/>
          <p:cNvSpPr>
            <a:spLocks noChangeArrowheads="1"/>
          </p:cNvSpPr>
          <p:nvPr/>
        </p:nvSpPr>
        <p:spPr bwMode="auto">
          <a:xfrm>
            <a:off x="767408" y="1988840"/>
            <a:ext cx="10729192" cy="2947666"/>
          </a:xfrm>
          <a:prstGeom prst="rect">
            <a:avLst/>
          </a:prstGeom>
          <a:noFill/>
          <a:ln w="9525">
            <a:noFill/>
            <a:miter lim="800000"/>
            <a:headEnd/>
            <a:tailEnd/>
          </a:ln>
        </p:spPr>
        <p:txBody>
          <a:bodyPr wrap="square">
            <a:spAutoFit/>
          </a:bodyPr>
          <a:lstStyle/>
          <a:p>
            <a:pPr algn="just">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400" b="1" dirty="0">
                <a:solidFill>
                  <a:schemeClr val="bg1"/>
                </a:solidFill>
                <a:latin typeface="Cambria" panose="02040503050406030204" pitchFamily="18" charset="0"/>
                <a:ea typeface="Cambria" panose="02040503050406030204" pitchFamily="18" charset="0"/>
              </a:rPr>
              <a:t>Art. 107. </a:t>
            </a:r>
            <a:r>
              <a:rPr lang="pl-PL" sz="2400" b="1" i="0" dirty="0">
                <a:solidFill>
                  <a:schemeClr val="bg1"/>
                </a:solidFill>
                <a:effectLst/>
                <a:latin typeface="Cambria" panose="02040503050406030204" pitchFamily="18" charset="0"/>
                <a:ea typeface="Cambria" panose="02040503050406030204" pitchFamily="18" charset="0"/>
              </a:rPr>
              <a:t>Złośliwe niepokojenie drugiego człowieka</a:t>
            </a:r>
          </a:p>
          <a:p>
            <a:pPr algn="just">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pl-PL" sz="2400" b="1" dirty="0">
              <a:solidFill>
                <a:schemeClr val="bg1"/>
              </a:solidFill>
              <a:latin typeface="Cambria" panose="02040503050406030204" pitchFamily="18" charset="0"/>
              <a:ea typeface="Cambria" panose="02040503050406030204" pitchFamily="18" charset="0"/>
            </a:endParaRPr>
          </a:p>
          <a:p>
            <a:pPr algn="just">
              <a:lnSpc>
                <a:spcPct val="150000"/>
              </a:lnSpc>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400" b="1" dirty="0">
                <a:solidFill>
                  <a:schemeClr val="bg1"/>
                </a:solidFill>
                <a:latin typeface="Cambria" panose="02040503050406030204" pitchFamily="18" charset="0"/>
                <a:ea typeface="Cambria" panose="02040503050406030204" pitchFamily="18" charset="0"/>
              </a:rPr>
              <a:t>		</a:t>
            </a:r>
            <a:r>
              <a:rPr lang="pl-PL" sz="2400" dirty="0">
                <a:solidFill>
                  <a:schemeClr val="bg1"/>
                </a:solidFill>
                <a:latin typeface="Cambria" panose="02040503050406030204" pitchFamily="18" charset="0"/>
                <a:ea typeface="Cambria" panose="02040503050406030204" pitchFamily="18" charset="0"/>
              </a:rPr>
              <a:t>Kto w celu dokuczenia innej osobie złośliwie wprowadza ją w błąd lub w inny sposób złośliwie niepokoi, podlega karze ograniczenia wolności, grzywny albo karze nagany.</a:t>
            </a:r>
          </a:p>
        </p:txBody>
      </p:sp>
      <p:sp>
        <p:nvSpPr>
          <p:cNvPr id="26627" name="pole tekstowe 2"/>
          <p:cNvSpPr txBox="1">
            <a:spLocks noChangeArrowheads="1"/>
          </p:cNvSpPr>
          <p:nvPr/>
        </p:nvSpPr>
        <p:spPr bwMode="auto">
          <a:xfrm>
            <a:off x="2927351" y="548680"/>
            <a:ext cx="7200900" cy="708025"/>
          </a:xfrm>
          <a:prstGeom prst="rect">
            <a:avLst/>
          </a:prstGeom>
          <a:noFill/>
          <a:ln w="9525">
            <a:noFill/>
            <a:miter lim="800000"/>
            <a:headEnd/>
            <a:tailEnd/>
          </a:ln>
        </p:spPr>
        <p:txBody>
          <a:bodyPr>
            <a:spAutoFit/>
          </a:bodyPr>
          <a:lstStyle/>
          <a:p>
            <a:pPr algn="ctr"/>
            <a:r>
              <a:rPr lang="pl-PL" sz="4000" b="1" dirty="0">
                <a:solidFill>
                  <a:srgbClr val="002060"/>
                </a:solidFill>
                <a:latin typeface="Cambria" panose="02040503050406030204" pitchFamily="18" charset="0"/>
                <a:ea typeface="Cambria" panose="02040503050406030204" pitchFamily="18" charset="0"/>
              </a:rPr>
              <a:t>KODEKS WYKROCZEŃ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rostokąt 1"/>
          <p:cNvSpPr>
            <a:spLocks noChangeArrowheads="1"/>
          </p:cNvSpPr>
          <p:nvPr/>
        </p:nvSpPr>
        <p:spPr bwMode="auto">
          <a:xfrm>
            <a:off x="479376" y="1257301"/>
            <a:ext cx="11233248" cy="4862870"/>
          </a:xfrm>
          <a:prstGeom prst="rect">
            <a:avLst/>
          </a:prstGeom>
          <a:noFill/>
          <a:ln w="9525">
            <a:noFill/>
            <a:miter lim="800000"/>
            <a:headEnd/>
            <a:tailEnd/>
          </a:ln>
        </p:spPr>
        <p:txBody>
          <a:bodyPr wrap="square">
            <a:spAutoFit/>
          </a:bodyPr>
          <a:lstStyle/>
          <a:p>
            <a:pPr algn="ctr"/>
            <a:r>
              <a:rPr lang="pl-PL" sz="2400" b="1" i="0" cap="all"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UPORCZYWE NĘKANIE I WYKORZYSTANIE WIZERUNKU </a:t>
            </a:r>
          </a:p>
          <a:p>
            <a:endParaRPr lang="pl-PL" sz="2200" b="1" dirty="0">
              <a:solidFill>
                <a:srgbClr val="FF0000"/>
              </a:solidFill>
              <a:latin typeface="Cambria" panose="02040503050406030204" pitchFamily="18" charset="0"/>
              <a:ea typeface="Cambria" panose="02040503050406030204" pitchFamily="18" charset="0"/>
            </a:endParaRPr>
          </a:p>
          <a:p>
            <a:r>
              <a:rPr lang="pl-PL" sz="2200" b="1" dirty="0">
                <a:solidFill>
                  <a:srgbClr val="FF0000"/>
                </a:solidFill>
                <a:latin typeface="Cambria" panose="02040503050406030204" pitchFamily="18" charset="0"/>
                <a:ea typeface="Cambria" panose="02040503050406030204" pitchFamily="18" charset="0"/>
              </a:rPr>
              <a:t>Art. 190a. Stalking </a:t>
            </a:r>
          </a:p>
          <a:p>
            <a:endParaRPr lang="pl-PL" sz="2200" b="1" dirty="0">
              <a:solidFill>
                <a:srgbClr val="FF0000"/>
              </a:solidFill>
              <a:latin typeface="Cambria" panose="02040503050406030204" pitchFamily="18" charset="0"/>
              <a:ea typeface="Cambria" panose="02040503050406030204" pitchFamily="18" charset="0"/>
            </a:endParaRPr>
          </a:p>
          <a:p>
            <a:pPr algn="just"/>
            <a:r>
              <a:rPr lang="pl-PL" sz="2200" dirty="0">
                <a:solidFill>
                  <a:schemeClr val="bg1"/>
                </a:solidFill>
                <a:latin typeface="Cambria" panose="02040503050406030204" pitchFamily="18" charset="0"/>
                <a:ea typeface="Cambria" panose="02040503050406030204" pitchFamily="18" charset="0"/>
              </a:rPr>
              <a:t>§ 1. Kto przez uporczywe nękanie innej osoby lub osoby jej najbliższej wzbudza u niej uzasadnione okolicznościami poczucie zagrożenia lub istotnie narusza jej prywatność, podlega karze pozbawienia wolności do lat 3.</a:t>
            </a:r>
          </a:p>
          <a:p>
            <a:pPr algn="just"/>
            <a:r>
              <a:rPr lang="pl-PL" sz="2200" dirty="0">
                <a:solidFill>
                  <a:schemeClr val="bg1"/>
                </a:solidFill>
                <a:latin typeface="Cambria" panose="02040503050406030204" pitchFamily="18" charset="0"/>
                <a:ea typeface="Cambria" panose="02040503050406030204" pitchFamily="18" charset="0"/>
              </a:rPr>
              <a:t>§ 2. Tej samej karze podlega, kto, podszywając się pod inną osobę, wykorzystuje jej wizerunek lub inne jej dane osobowe w celu wyrządzenia jej szkody majątkowej lub osobistej.</a:t>
            </a:r>
          </a:p>
          <a:p>
            <a:pPr algn="just"/>
            <a:r>
              <a:rPr lang="pl-PL" sz="2200" b="1" dirty="0">
                <a:solidFill>
                  <a:srgbClr val="002060"/>
                </a:solidFill>
                <a:latin typeface="Cambria" panose="02040503050406030204" pitchFamily="18" charset="0"/>
                <a:ea typeface="Cambria" panose="02040503050406030204" pitchFamily="18" charset="0"/>
              </a:rPr>
              <a:t>§ 3. Jeżeli następstwem czynu określonego w § 1 lub 2 jest targnięcie się pokrzywdzonego na własne życie, sprawca podlega karze pozbawienia wolności od roku do lat 10.</a:t>
            </a:r>
          </a:p>
          <a:p>
            <a:pPr algn="just"/>
            <a:r>
              <a:rPr lang="pl-PL" sz="2200" dirty="0">
                <a:solidFill>
                  <a:schemeClr val="bg1"/>
                </a:solidFill>
                <a:latin typeface="Cambria" panose="02040503050406030204" pitchFamily="18" charset="0"/>
                <a:ea typeface="Cambria" panose="02040503050406030204" pitchFamily="18" charset="0"/>
              </a:rPr>
              <a:t>§ 4. Ściganie przestępstwa określonego w § 1 lub 2 następuje na wniosek pokrzywdzonego.</a:t>
            </a:r>
          </a:p>
        </p:txBody>
      </p:sp>
      <p:sp>
        <p:nvSpPr>
          <p:cNvPr id="27651" name="pole tekstowe 3"/>
          <p:cNvSpPr txBox="1">
            <a:spLocks noChangeArrowheads="1"/>
          </p:cNvSpPr>
          <p:nvPr/>
        </p:nvSpPr>
        <p:spPr bwMode="auto">
          <a:xfrm>
            <a:off x="2675731" y="383816"/>
            <a:ext cx="6840537" cy="708025"/>
          </a:xfrm>
          <a:prstGeom prst="rect">
            <a:avLst/>
          </a:prstGeom>
          <a:noFill/>
          <a:ln w="9525">
            <a:noFill/>
            <a:miter lim="800000"/>
            <a:headEnd/>
            <a:tailEnd/>
          </a:ln>
        </p:spPr>
        <p:txBody>
          <a:bodyPr>
            <a:spAutoFit/>
          </a:bodyPr>
          <a:lstStyle/>
          <a:p>
            <a:pPr algn="ctr"/>
            <a:r>
              <a:rPr lang="pl-PL" sz="4000" b="1" dirty="0">
                <a:solidFill>
                  <a:srgbClr val="002060"/>
                </a:solidFill>
                <a:latin typeface="Cambria" panose="02040503050406030204" pitchFamily="18" charset="0"/>
                <a:ea typeface="Cambria" panose="02040503050406030204" pitchFamily="18" charset="0"/>
              </a:rPr>
              <a:t>KODEKS KARNY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551384" y="1556793"/>
            <a:ext cx="11233248" cy="4499520"/>
          </a:xfrm>
          <a:prstGeom prst="rect">
            <a:avLst/>
          </a:prstGeom>
          <a:noFill/>
          <a:ln w="9525">
            <a:noFill/>
            <a:round/>
            <a:headEnd/>
            <a:tailEnd/>
          </a:ln>
        </p:spPr>
        <p:txBody>
          <a:bodyPr lIns="90000" tIns="46800" rIns="90000" bIns="46800"/>
          <a:lstStyle/>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C00000"/>
                </a:solidFill>
                <a:latin typeface="Cambria" panose="02040503050406030204" pitchFamily="18" charset="0"/>
                <a:ea typeface="Cambria" panose="02040503050406030204" pitchFamily="18" charset="0"/>
              </a:rPr>
              <a:t>Telefon komórkowy</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rgbClr val="002060"/>
                </a:solidFill>
                <a:latin typeface="Cambria" panose="02040503050406030204" pitchFamily="18" charset="0"/>
                <a:ea typeface="Cambria" panose="02040503050406030204" pitchFamily="18" charset="0"/>
              </a:rPr>
              <a:t>	</a:t>
            </a:r>
            <a:r>
              <a:rPr lang="pl-PL" dirty="0">
                <a:solidFill>
                  <a:schemeClr val="bg1"/>
                </a:solidFill>
                <a:latin typeface="Cambria" panose="02040503050406030204" pitchFamily="18" charset="0"/>
                <a:ea typeface="Cambria" panose="02040503050406030204" pitchFamily="18" charset="0"/>
              </a:rPr>
              <a:t>Nie kasuj wiadomości. Zapisuj wszystkie zarówno tekstowe, jak i nagrane na pocztę głosową w pamięci telefonu.</a:t>
            </a:r>
          </a:p>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FFFFFF"/>
                </a:solidFill>
                <a:latin typeface="Cambria" panose="02040503050406030204" pitchFamily="18" charset="0"/>
                <a:ea typeface="Cambria" panose="02040503050406030204" pitchFamily="18" charset="0"/>
              </a:rPr>
              <a:t> </a:t>
            </a:r>
            <a:r>
              <a:rPr lang="pl-PL" b="1" dirty="0">
                <a:solidFill>
                  <a:srgbClr val="C00000"/>
                </a:solidFill>
                <a:latin typeface="Cambria" panose="02040503050406030204" pitchFamily="18" charset="0"/>
                <a:ea typeface="Cambria" panose="02040503050406030204" pitchFamily="18" charset="0"/>
              </a:rPr>
              <a:t>Komunikatory</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rgbClr val="002060"/>
                </a:solidFill>
                <a:latin typeface="Cambria" panose="02040503050406030204" pitchFamily="18" charset="0"/>
                <a:ea typeface="Cambria" panose="02040503050406030204" pitchFamily="18" charset="0"/>
              </a:rPr>
              <a:t>	</a:t>
            </a:r>
            <a:r>
              <a:rPr lang="pl-PL" dirty="0">
                <a:solidFill>
                  <a:schemeClr val="bg1"/>
                </a:solidFill>
                <a:latin typeface="Cambria" panose="02040503050406030204" pitchFamily="18" charset="0"/>
                <a:ea typeface="Cambria" panose="02040503050406030204" pitchFamily="18" charset="0"/>
              </a:rPr>
              <a:t>Niektóre serwisy pozwalają na zapisywanie rozmów. Możesz również np. skopiować rozmowę, wkleić do dokumentu Word (lub innego edytora tekstu), zapisać i wydrukować. </a:t>
            </a:r>
          </a:p>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FFFFFF"/>
                </a:solidFill>
                <a:latin typeface="Cambria" panose="02040503050406030204" pitchFamily="18" charset="0"/>
                <a:ea typeface="Cambria" panose="02040503050406030204" pitchFamily="18" charset="0"/>
              </a:rPr>
              <a:t> </a:t>
            </a:r>
            <a:r>
              <a:rPr lang="pl-PL" b="1" dirty="0">
                <a:solidFill>
                  <a:srgbClr val="C00000"/>
                </a:solidFill>
                <a:latin typeface="Cambria" panose="02040503050406030204" pitchFamily="18" charset="0"/>
                <a:ea typeface="Cambria" panose="02040503050406030204" pitchFamily="18" charset="0"/>
              </a:rPr>
              <a:t>Strony serwisów społecznościowych, www</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rgbClr val="002060"/>
                </a:solidFill>
                <a:latin typeface="Cambria" panose="02040503050406030204" pitchFamily="18" charset="0"/>
                <a:ea typeface="Cambria" panose="02040503050406030204" pitchFamily="18" charset="0"/>
              </a:rPr>
              <a:t>	</a:t>
            </a:r>
            <a:r>
              <a:rPr lang="pl-PL" dirty="0">
                <a:solidFill>
                  <a:schemeClr val="bg1"/>
                </a:solidFill>
                <a:latin typeface="Cambria" panose="02040503050406030204" pitchFamily="18" charset="0"/>
                <a:ea typeface="Cambria" panose="02040503050406030204" pitchFamily="18" charset="0"/>
              </a:rPr>
              <a:t>Aby zachować kopię materiału, który widzisz na ekranie, wciśnij jednocześnie klawisze Control i </a:t>
            </a:r>
            <a:r>
              <a:rPr lang="pl-PL" dirty="0" err="1">
                <a:solidFill>
                  <a:schemeClr val="bg1"/>
                </a:solidFill>
                <a:latin typeface="Cambria" panose="02040503050406030204" pitchFamily="18" charset="0"/>
                <a:ea typeface="Cambria" panose="02040503050406030204" pitchFamily="18" charset="0"/>
              </a:rPr>
              <a:t>Print</a:t>
            </a:r>
            <a:r>
              <a:rPr lang="pl-PL" dirty="0">
                <a:solidFill>
                  <a:schemeClr val="bg1"/>
                </a:solidFill>
                <a:latin typeface="Cambria" panose="02040503050406030204" pitchFamily="18" charset="0"/>
                <a:ea typeface="Cambria" panose="02040503050406030204" pitchFamily="18" charset="0"/>
              </a:rPr>
              <a:t> </a:t>
            </a:r>
            <a:r>
              <a:rPr lang="pl-PL" dirty="0" err="1">
                <a:solidFill>
                  <a:schemeClr val="bg1"/>
                </a:solidFill>
                <a:latin typeface="Cambria" panose="02040503050406030204" pitchFamily="18" charset="0"/>
                <a:ea typeface="Cambria" panose="02040503050406030204" pitchFamily="18" charset="0"/>
              </a:rPr>
              <a:t>Screen</a:t>
            </a:r>
            <a:r>
              <a:rPr lang="pl-PL" dirty="0">
                <a:solidFill>
                  <a:schemeClr val="bg1"/>
                </a:solidFill>
                <a:latin typeface="Cambria" panose="02040503050406030204" pitchFamily="18" charset="0"/>
                <a:ea typeface="Cambria" panose="02040503050406030204" pitchFamily="18" charset="0"/>
              </a:rPr>
              <a:t>, a następnie wykonaj operację „Wklej” w dokumencie Word.</a:t>
            </a:r>
          </a:p>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C00000"/>
                </a:solidFill>
                <a:latin typeface="Cambria" panose="02040503050406030204" pitchFamily="18" charset="0"/>
                <a:ea typeface="Cambria" panose="02040503050406030204" pitchFamily="18" charset="0"/>
              </a:rPr>
              <a:t>Czat</a:t>
            </a:r>
          </a:p>
          <a:p>
            <a:pPr marL="268288" indent="-268288">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dirty="0">
                <a:solidFill>
                  <a:srgbClr val="002060"/>
                </a:solidFill>
                <a:latin typeface="Cambria" panose="02040503050406030204" pitchFamily="18" charset="0"/>
                <a:ea typeface="Cambria" panose="02040503050406030204" pitchFamily="18" charset="0"/>
              </a:rPr>
              <a:t>	</a:t>
            </a:r>
            <a:r>
              <a:rPr lang="pl-PL" dirty="0">
                <a:solidFill>
                  <a:schemeClr val="bg1"/>
                </a:solidFill>
                <a:latin typeface="Cambria" panose="02040503050406030204" pitchFamily="18" charset="0"/>
                <a:ea typeface="Cambria" panose="02040503050406030204" pitchFamily="18" charset="0"/>
              </a:rPr>
              <a:t>Podobnie jak w przypadku stron www, jeśli chcesz zachować kopię materiału, który widzisz na ekranie, wciśnij klawisze Control i </a:t>
            </a:r>
            <a:r>
              <a:rPr lang="pl-PL" dirty="0" err="1">
                <a:solidFill>
                  <a:schemeClr val="bg1"/>
                </a:solidFill>
                <a:latin typeface="Cambria" panose="02040503050406030204" pitchFamily="18" charset="0"/>
                <a:ea typeface="Cambria" panose="02040503050406030204" pitchFamily="18" charset="0"/>
              </a:rPr>
              <a:t>Print</a:t>
            </a:r>
            <a:r>
              <a:rPr lang="pl-PL" dirty="0">
                <a:solidFill>
                  <a:schemeClr val="bg1"/>
                </a:solidFill>
                <a:latin typeface="Cambria" panose="02040503050406030204" pitchFamily="18" charset="0"/>
                <a:ea typeface="Cambria" panose="02040503050406030204" pitchFamily="18" charset="0"/>
              </a:rPr>
              <a:t> </a:t>
            </a:r>
            <a:r>
              <a:rPr lang="pl-PL" dirty="0" err="1">
                <a:solidFill>
                  <a:schemeClr val="bg1"/>
                </a:solidFill>
                <a:latin typeface="Cambria" panose="02040503050406030204" pitchFamily="18" charset="0"/>
                <a:ea typeface="Cambria" panose="02040503050406030204" pitchFamily="18" charset="0"/>
              </a:rPr>
              <a:t>Screen</a:t>
            </a:r>
            <a:r>
              <a:rPr lang="pl-PL" dirty="0">
                <a:solidFill>
                  <a:schemeClr val="bg1"/>
                </a:solidFill>
                <a:latin typeface="Cambria" panose="02040503050406030204" pitchFamily="18" charset="0"/>
                <a:ea typeface="Cambria" panose="02040503050406030204" pitchFamily="18" charset="0"/>
              </a:rPr>
              <a:t>, a następnie wykonaj operację „Wklej” w dokumencie Word. Możesz też po prostu wydrukować interesującą cię stronę.</a:t>
            </a:r>
          </a:p>
          <a:p>
            <a:pPr marL="268288" indent="-268288">
              <a:lnSpc>
                <a:spcPct val="80000"/>
              </a:lnSpc>
              <a:spcBef>
                <a:spcPts val="600"/>
              </a:spcBef>
              <a:buClr>
                <a:srgbClr val="F3A447"/>
              </a:buClr>
              <a:buSzPct val="85000"/>
              <a:buFont typeface="Wingdings 2" pitchFamily="18" charset="2"/>
              <a:buChar char=""/>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FFFFFF"/>
                </a:solidFill>
                <a:latin typeface="Cambria" panose="02040503050406030204" pitchFamily="18" charset="0"/>
                <a:ea typeface="Cambria" panose="02040503050406030204" pitchFamily="18" charset="0"/>
              </a:rPr>
              <a:t> </a:t>
            </a:r>
            <a:r>
              <a:rPr lang="pl-PL" b="1" dirty="0">
                <a:solidFill>
                  <a:srgbClr val="C00000"/>
                </a:solidFill>
                <a:latin typeface="Cambria" panose="02040503050406030204" pitchFamily="18" charset="0"/>
                <a:ea typeface="Cambria" panose="02040503050406030204" pitchFamily="18" charset="0"/>
              </a:rPr>
              <a:t>E-mail</a:t>
            </a:r>
          </a:p>
          <a:p>
            <a:pPr marL="268288" indent="-268288" algn="just">
              <a:lnSpc>
                <a:spcPct val="80000"/>
              </a:lnSpc>
              <a:spcBef>
                <a:spcPts val="600"/>
              </a:spcBef>
              <a:tabLst>
                <a:tab pos="268288" algn="l"/>
                <a:tab pos="715963" algn="l"/>
                <a:tab pos="1165225" algn="l"/>
                <a:tab pos="1614488" algn="l"/>
                <a:tab pos="2063750" algn="l"/>
                <a:tab pos="2513013" algn="l"/>
                <a:tab pos="2962275" algn="l"/>
                <a:tab pos="3411538" algn="l"/>
                <a:tab pos="3860800" algn="l"/>
                <a:tab pos="4310063" algn="l"/>
                <a:tab pos="4759325" algn="l"/>
                <a:tab pos="5208588" algn="l"/>
                <a:tab pos="5657850" algn="l"/>
                <a:tab pos="6107113" algn="l"/>
                <a:tab pos="6556375" algn="l"/>
                <a:tab pos="7005638" algn="l"/>
                <a:tab pos="7454900" algn="l"/>
                <a:tab pos="7904163" algn="l"/>
                <a:tab pos="8353425" algn="l"/>
                <a:tab pos="8802688" algn="l"/>
                <a:tab pos="9251950" algn="l"/>
              </a:tabLst>
            </a:pPr>
            <a:r>
              <a:rPr lang="pl-PL" b="1" dirty="0">
                <a:solidFill>
                  <a:srgbClr val="002060"/>
                </a:solidFill>
                <a:latin typeface="Cambria" panose="02040503050406030204" pitchFamily="18" charset="0"/>
                <a:ea typeface="Cambria" panose="02040503050406030204" pitchFamily="18" charset="0"/>
              </a:rPr>
              <a:t>	</a:t>
            </a:r>
            <a:r>
              <a:rPr lang="pl-PL" dirty="0">
                <a:solidFill>
                  <a:schemeClr val="bg1"/>
                </a:solidFill>
                <a:latin typeface="Cambria" panose="02040503050406030204" pitchFamily="18" charset="0"/>
                <a:ea typeface="Cambria" panose="02040503050406030204" pitchFamily="18" charset="0"/>
              </a:rPr>
              <a:t>Wydrukuj wiadomość, prześlij ją do nauczyciela lub pedagoga, który zajmuje się ustaleniem okoliczności zajścia. Zachowanie całości wiadomości, a nie tylko samego tekstu jest bardziej pomocne, ponieważ zawiera informacje o jej pochodzeniu. przypuszczenie, kto może nim być. </a:t>
            </a:r>
          </a:p>
        </p:txBody>
      </p:sp>
      <p:pic>
        <p:nvPicPr>
          <p:cNvPr id="28676" name="Picture 3"/>
          <p:cNvPicPr>
            <a:picLocks noChangeAspect="1" noChangeArrowheads="1"/>
          </p:cNvPicPr>
          <p:nvPr/>
        </p:nvPicPr>
        <p:blipFill>
          <a:blip r:embed="rId3" cstate="print"/>
          <a:srcRect/>
          <a:stretch>
            <a:fillRect/>
          </a:stretch>
        </p:blipFill>
        <p:spPr bwMode="auto">
          <a:xfrm>
            <a:off x="1631504" y="185736"/>
            <a:ext cx="8712968" cy="1231901"/>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191344" y="1377951"/>
            <a:ext cx="11665296" cy="4718049"/>
          </a:xfrm>
          <a:prstGeom prst="rect">
            <a:avLst/>
          </a:prstGeom>
          <a:noFill/>
          <a:ln w="9525">
            <a:noFill/>
            <a:round/>
            <a:headEnd/>
            <a:tailEnd/>
          </a:ln>
        </p:spPr>
        <p:txBody>
          <a:bodyPr lIns="90000" tIns="46800" rIns="90000" bIns="46800"/>
          <a:lstStyle/>
          <a:p>
            <a:pPr marL="509588" indent="-509588" algn="just">
              <a:lnSpc>
                <a:spcPct val="150000"/>
              </a:lnSpc>
              <a:buClr>
                <a:srgbClr val="F3A447"/>
              </a:buClr>
              <a:buSzPct val="85000"/>
              <a:buFont typeface="Times New Roman" pitchFamily="18" charset="0"/>
              <a:buAutoNum type="arabicPeriod"/>
              <a:tabLst>
                <a:tab pos="509588" algn="l"/>
                <a:tab pos="957263" algn="l"/>
                <a:tab pos="1406525" algn="l"/>
                <a:tab pos="1855788" algn="l"/>
                <a:tab pos="2305050" algn="l"/>
                <a:tab pos="2754313" algn="l"/>
                <a:tab pos="3203575" algn="l"/>
                <a:tab pos="3652838" algn="l"/>
                <a:tab pos="4102100" algn="l"/>
                <a:tab pos="4551363" algn="l"/>
                <a:tab pos="5000625" algn="l"/>
                <a:tab pos="5449888" algn="l"/>
                <a:tab pos="5899150" algn="l"/>
                <a:tab pos="6348413" algn="l"/>
                <a:tab pos="6797675" algn="l"/>
                <a:tab pos="7246938" algn="l"/>
                <a:tab pos="7696200" algn="l"/>
                <a:tab pos="8145463" algn="l"/>
                <a:tab pos="8594725" algn="l"/>
                <a:tab pos="9043988" algn="l"/>
                <a:tab pos="9493250" algn="l"/>
              </a:tabLst>
            </a:pPr>
            <a:r>
              <a:rPr lang="pl-PL" sz="2000" b="1" dirty="0">
                <a:solidFill>
                  <a:srgbClr val="C00000"/>
                </a:solidFill>
                <a:latin typeface="Cambria" panose="02040503050406030204" pitchFamily="18" charset="0"/>
                <a:ea typeface="Cambria" panose="02040503050406030204" pitchFamily="18" charset="0"/>
              </a:rPr>
              <a:t>Świadkowie</a:t>
            </a:r>
            <a:r>
              <a:rPr lang="pl-PL" sz="2000" b="1" dirty="0">
                <a:solidFill>
                  <a:srgbClr val="002060"/>
                </a:solidFill>
                <a:latin typeface="Cambria" panose="02040503050406030204" pitchFamily="18" charset="0"/>
                <a:ea typeface="Cambria" panose="02040503050406030204" pitchFamily="18" charset="0"/>
              </a:rPr>
              <a:t> – inni uczniowie odwiedzający „obraźliwe” strony mogą posiadać informacje na temat ich autora, mogą też zidentyfikować numer telefonu komórkowego sprawcy, jeśli nie jest on zastrzeżony.</a:t>
            </a:r>
          </a:p>
          <a:p>
            <a:pPr marL="509588" indent="-509588" algn="just">
              <a:lnSpc>
                <a:spcPct val="150000"/>
              </a:lnSpc>
              <a:buClr>
                <a:srgbClr val="F3A447"/>
              </a:buClr>
              <a:buSzPct val="85000"/>
              <a:buFont typeface="Times New Roman" pitchFamily="18" charset="0"/>
              <a:buAutoNum type="arabicPeriod"/>
              <a:tabLst>
                <a:tab pos="509588" algn="l"/>
                <a:tab pos="957263" algn="l"/>
                <a:tab pos="1406525" algn="l"/>
                <a:tab pos="1855788" algn="l"/>
                <a:tab pos="2305050" algn="l"/>
                <a:tab pos="2754313" algn="l"/>
                <a:tab pos="3203575" algn="l"/>
                <a:tab pos="3652838" algn="l"/>
                <a:tab pos="4102100" algn="l"/>
                <a:tab pos="4551363" algn="l"/>
                <a:tab pos="5000625" algn="l"/>
                <a:tab pos="5449888" algn="l"/>
                <a:tab pos="5899150" algn="l"/>
                <a:tab pos="6348413" algn="l"/>
                <a:tab pos="6797675" algn="l"/>
                <a:tab pos="7246938" algn="l"/>
                <a:tab pos="7696200" algn="l"/>
                <a:tab pos="8145463" algn="l"/>
                <a:tab pos="8594725" algn="l"/>
                <a:tab pos="9043988" algn="l"/>
                <a:tab pos="9493250" algn="l"/>
              </a:tabLst>
            </a:pPr>
            <a:r>
              <a:rPr lang="pl-PL" sz="2000" b="1" dirty="0">
                <a:solidFill>
                  <a:srgbClr val="C00000"/>
                </a:solidFill>
                <a:latin typeface="Cambria" panose="02040503050406030204" pitchFamily="18" charset="0"/>
                <a:ea typeface="Cambria" panose="02040503050406030204" pitchFamily="18" charset="0"/>
              </a:rPr>
              <a:t>Kontakt z dostawcą usługi internetowej </a:t>
            </a:r>
            <a:r>
              <a:rPr lang="pl-PL" sz="2000" b="1" dirty="0">
                <a:solidFill>
                  <a:srgbClr val="002060"/>
                </a:solidFill>
                <a:latin typeface="Cambria" panose="02040503050406030204" pitchFamily="18" charset="0"/>
                <a:ea typeface="Cambria" panose="02040503050406030204" pitchFamily="18" charset="0"/>
              </a:rPr>
              <a:t>– może on nie tylko zablokować konto agresora lub usunąć szkodliwe treści, ale także podać dane sprawcy </a:t>
            </a:r>
            <a:r>
              <a:rPr lang="pl-PL" sz="2000" b="1" dirty="0" err="1">
                <a:solidFill>
                  <a:srgbClr val="002060"/>
                </a:solidFill>
                <a:latin typeface="Cambria" panose="02040503050406030204" pitchFamily="18" charset="0"/>
                <a:ea typeface="Cambria" panose="02040503050406030204" pitchFamily="18" charset="0"/>
              </a:rPr>
              <a:t>cyberprzemocy</a:t>
            </a:r>
            <a:r>
              <a:rPr lang="pl-PL" sz="2000" b="1" dirty="0">
                <a:solidFill>
                  <a:srgbClr val="002060"/>
                </a:solidFill>
                <a:latin typeface="Cambria" panose="02040503050406030204" pitchFamily="18" charset="0"/>
                <a:ea typeface="Cambria" panose="02040503050406030204" pitchFamily="18" charset="0"/>
              </a:rPr>
              <a:t>. Dane takie nie mogą być jednak udostępniane osobom prywatnym. Aby je pozyskać, konieczny jest kontakt z policją.</a:t>
            </a:r>
          </a:p>
          <a:p>
            <a:pPr marL="509588" indent="-509588" algn="just">
              <a:lnSpc>
                <a:spcPct val="150000"/>
              </a:lnSpc>
              <a:buClr>
                <a:srgbClr val="F3A447"/>
              </a:buClr>
              <a:buSzPct val="85000"/>
              <a:buFont typeface="Times New Roman" pitchFamily="18" charset="0"/>
              <a:buAutoNum type="arabicPeriod"/>
              <a:tabLst>
                <a:tab pos="509588" algn="l"/>
                <a:tab pos="957263" algn="l"/>
                <a:tab pos="1406525" algn="l"/>
                <a:tab pos="1855788" algn="l"/>
                <a:tab pos="2305050" algn="l"/>
                <a:tab pos="2754313" algn="l"/>
                <a:tab pos="3203575" algn="l"/>
                <a:tab pos="3652838" algn="l"/>
                <a:tab pos="4102100" algn="l"/>
                <a:tab pos="4551363" algn="l"/>
                <a:tab pos="5000625" algn="l"/>
                <a:tab pos="5449888" algn="l"/>
                <a:tab pos="5899150" algn="l"/>
                <a:tab pos="6348413" algn="l"/>
                <a:tab pos="6797675" algn="l"/>
                <a:tab pos="7246938" algn="l"/>
                <a:tab pos="7696200" algn="l"/>
                <a:tab pos="8145463" algn="l"/>
                <a:tab pos="8594725" algn="l"/>
                <a:tab pos="9043988" algn="l"/>
                <a:tab pos="9493250" algn="l"/>
              </a:tabLst>
            </a:pPr>
            <a:r>
              <a:rPr lang="pl-PL" sz="2000" b="1" dirty="0">
                <a:solidFill>
                  <a:srgbClr val="C00000"/>
                </a:solidFill>
                <a:latin typeface="Cambria" panose="02040503050406030204" pitchFamily="18" charset="0"/>
                <a:ea typeface="Cambria" panose="02040503050406030204" pitchFamily="18" charset="0"/>
              </a:rPr>
              <a:t>Kontakt z operatorem sieci komórkowej </a:t>
            </a:r>
            <a:r>
              <a:rPr lang="pl-PL" sz="2000" b="1" dirty="0">
                <a:solidFill>
                  <a:srgbClr val="002060"/>
                </a:solidFill>
                <a:latin typeface="Cambria" panose="02040503050406030204" pitchFamily="18" charset="0"/>
                <a:ea typeface="Cambria" panose="02040503050406030204" pitchFamily="18" charset="0"/>
              </a:rPr>
              <a:t>w przypadku, gdy numer telefonu sprawcy jest zastrzeżony – może on podjąć kroki w kierunku ustalenia sprawcy, jeśli otrzyma dane o dacie i godzinie rozmowy. Również w tym przypadku operator może udostępnić te dane tylko policji.</a:t>
            </a:r>
          </a:p>
        </p:txBody>
      </p:sp>
      <p:grpSp>
        <p:nvGrpSpPr>
          <p:cNvPr id="2" name="Group 2"/>
          <p:cNvGrpSpPr>
            <a:grpSpLocks/>
          </p:cNvGrpSpPr>
          <p:nvPr/>
        </p:nvGrpSpPr>
        <p:grpSpPr bwMode="auto">
          <a:xfrm>
            <a:off x="1271465" y="92075"/>
            <a:ext cx="10297144" cy="1284288"/>
            <a:chOff x="169" y="58"/>
            <a:chExt cx="5306" cy="809"/>
          </a:xfrm>
        </p:grpSpPr>
        <p:pic>
          <p:nvPicPr>
            <p:cNvPr id="29700" name="Picture 3"/>
            <p:cNvPicPr>
              <a:picLocks noChangeAspect="1" noChangeArrowheads="1"/>
            </p:cNvPicPr>
            <p:nvPr/>
          </p:nvPicPr>
          <p:blipFill>
            <a:blip r:embed="rId3" cstate="print"/>
            <a:srcRect/>
            <a:stretch>
              <a:fillRect/>
            </a:stretch>
          </p:blipFill>
          <p:spPr bwMode="auto">
            <a:xfrm>
              <a:off x="169" y="58"/>
              <a:ext cx="5307" cy="810"/>
            </a:xfrm>
            <a:prstGeom prst="rect">
              <a:avLst/>
            </a:prstGeom>
            <a:noFill/>
            <a:ln w="9525">
              <a:noFill/>
              <a:round/>
              <a:headEnd/>
              <a:tailEnd/>
            </a:ln>
          </p:spPr>
        </p:pic>
        <p:sp>
          <p:nvSpPr>
            <p:cNvPr id="29701" name="Text Box 4"/>
            <p:cNvSpPr txBox="1">
              <a:spLocks noChangeArrowheads="1"/>
            </p:cNvSpPr>
            <p:nvPr/>
          </p:nvSpPr>
          <p:spPr bwMode="auto">
            <a:xfrm>
              <a:off x="169" y="58"/>
              <a:ext cx="5307" cy="810"/>
            </a:xfrm>
            <a:prstGeom prst="rect">
              <a:avLst/>
            </a:prstGeom>
            <a:noFill/>
            <a:ln w="9525">
              <a:noFill/>
              <a:round/>
              <a:headEnd/>
              <a:tailEnd/>
            </a:ln>
          </p:spPr>
          <p:txBody>
            <a:bodyPr wrap="none" anchor="ctr"/>
            <a:lstStyle/>
            <a:p>
              <a:pPr algn="ctr"/>
              <a:endParaRPr lang="en-US" dirty="0">
                <a:latin typeface="Cambria" panose="02040503050406030204" pitchFamily="18" charset="0"/>
                <a:ea typeface="Cambria" panose="02040503050406030204" pitchFamily="18" charset="0"/>
              </a:endParaRPr>
            </a:p>
          </p:txBody>
        </p:sp>
      </p:gr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rostokąt 1"/>
          <p:cNvSpPr>
            <a:spLocks noChangeArrowheads="1"/>
          </p:cNvSpPr>
          <p:nvPr/>
        </p:nvSpPr>
        <p:spPr bwMode="auto">
          <a:xfrm>
            <a:off x="4008438" y="476251"/>
            <a:ext cx="4824412" cy="1108075"/>
          </a:xfrm>
          <a:prstGeom prst="rect">
            <a:avLst/>
          </a:prstGeom>
          <a:noFill/>
          <a:ln w="9525">
            <a:noFill/>
            <a:miter lim="800000"/>
            <a:headEnd/>
            <a:tailEnd/>
          </a:ln>
        </p:spPr>
        <p:txBody>
          <a:bodyPr>
            <a:spAutoFit/>
          </a:bodyPr>
          <a:lstStyle/>
          <a:p>
            <a:r>
              <a:rPr lang="pl-PL" sz="6600" b="1" i="1" dirty="0">
                <a:solidFill>
                  <a:schemeClr val="accent3">
                    <a:lumMod val="50000"/>
                  </a:schemeClr>
                </a:solidFill>
                <a:latin typeface="Cambria" panose="02040503050406030204" pitchFamily="18" charset="0"/>
                <a:ea typeface="Cambria" panose="02040503050406030204" pitchFamily="18" charset="0"/>
              </a:rPr>
              <a:t>Pamiętaj !!!</a:t>
            </a:r>
            <a:endParaRPr lang="pl-PL" sz="6600" dirty="0">
              <a:solidFill>
                <a:schemeClr val="accent3">
                  <a:lumMod val="50000"/>
                </a:schemeClr>
              </a:solidFill>
              <a:latin typeface="Cambria" panose="02040503050406030204" pitchFamily="18" charset="0"/>
              <a:ea typeface="Cambria" panose="02040503050406030204" pitchFamily="18" charset="0"/>
            </a:endParaRPr>
          </a:p>
        </p:txBody>
      </p:sp>
      <p:sp>
        <p:nvSpPr>
          <p:cNvPr id="30723" name="Prostokąt 2"/>
          <p:cNvSpPr>
            <a:spLocks noChangeArrowheads="1"/>
          </p:cNvSpPr>
          <p:nvPr/>
        </p:nvSpPr>
        <p:spPr bwMode="auto">
          <a:xfrm>
            <a:off x="1847528" y="2060576"/>
            <a:ext cx="8712967" cy="2246313"/>
          </a:xfrm>
          <a:prstGeom prst="rect">
            <a:avLst/>
          </a:prstGeom>
          <a:noFill/>
          <a:ln w="9525">
            <a:noFill/>
            <a:miter lim="800000"/>
            <a:headEnd/>
            <a:tailEnd/>
          </a:ln>
        </p:spPr>
        <p:txBody>
          <a:bodyPr wrap="square">
            <a:spAutoFit/>
          </a:bodyPr>
          <a:lstStyle/>
          <a:p>
            <a:pPr algn="ctr">
              <a:buFont typeface="Arial" pitchFamily="34" charset="0"/>
              <a:buNone/>
            </a:pPr>
            <a:r>
              <a:rPr lang="pl-PL" sz="2800" dirty="0">
                <a:solidFill>
                  <a:srgbClr val="FF0000"/>
                </a:solidFill>
              </a:rPr>
              <a:t> </a:t>
            </a:r>
            <a:r>
              <a:rPr lang="pl-PL" sz="2800" b="1" dirty="0">
                <a:solidFill>
                  <a:schemeClr val="bg1"/>
                </a:solidFill>
                <a:latin typeface="Cambria" panose="02040503050406030204" pitchFamily="18" charset="0"/>
                <a:ea typeface="Cambria" panose="02040503050406030204" pitchFamily="18" charset="0"/>
              </a:rPr>
              <a:t>Sprawca nie pozostaje anonimowy, </a:t>
            </a:r>
          </a:p>
          <a:p>
            <a:pPr algn="ctr">
              <a:buFont typeface="Arial" pitchFamily="34" charset="0"/>
              <a:buNone/>
            </a:pPr>
            <a:r>
              <a:rPr lang="pl-PL" sz="2800" b="1" dirty="0">
                <a:solidFill>
                  <a:schemeClr val="bg1"/>
                </a:solidFill>
                <a:latin typeface="Cambria" panose="02040503050406030204" pitchFamily="18" charset="0"/>
                <a:ea typeface="Cambria" panose="02040503050406030204" pitchFamily="18" charset="0"/>
              </a:rPr>
              <a:t>a policja ma możliwość ustalenia </a:t>
            </a:r>
          </a:p>
          <a:p>
            <a:pPr algn="ctr">
              <a:buFont typeface="Arial" pitchFamily="34" charset="0"/>
              <a:buNone/>
            </a:pPr>
            <a:r>
              <a:rPr lang="pl-PL" sz="2800" b="1" dirty="0">
                <a:solidFill>
                  <a:schemeClr val="bg1"/>
                </a:solidFill>
                <a:latin typeface="Cambria" panose="02040503050406030204" pitchFamily="18" charset="0"/>
                <a:ea typeface="Cambria" panose="02040503050406030204" pitchFamily="18" charset="0"/>
              </a:rPr>
              <a:t>z jakiego komputera </a:t>
            </a:r>
          </a:p>
          <a:p>
            <a:pPr algn="ctr">
              <a:buFont typeface="Arial" pitchFamily="34" charset="0"/>
              <a:buNone/>
            </a:pPr>
            <a:r>
              <a:rPr lang="pl-PL" sz="2800" b="1" dirty="0">
                <a:solidFill>
                  <a:schemeClr val="bg1"/>
                </a:solidFill>
                <a:latin typeface="Cambria" panose="02040503050406030204" pitchFamily="18" charset="0"/>
                <a:ea typeface="Cambria" panose="02040503050406030204" pitchFamily="18" charset="0"/>
              </a:rPr>
              <a:t>i z jakiego telefonu wysyłane </a:t>
            </a:r>
          </a:p>
          <a:p>
            <a:pPr algn="ctr">
              <a:buFont typeface="Arial" pitchFamily="34" charset="0"/>
              <a:buNone/>
            </a:pPr>
            <a:r>
              <a:rPr lang="pl-PL" sz="2800" b="1" dirty="0">
                <a:solidFill>
                  <a:schemeClr val="bg1"/>
                </a:solidFill>
                <a:latin typeface="Cambria" panose="02040503050406030204" pitchFamily="18" charset="0"/>
                <a:ea typeface="Cambria" panose="02040503050406030204" pitchFamily="18" charset="0"/>
              </a:rPr>
              <a:t>są e-maile lub smsy. </a:t>
            </a:r>
            <a:endParaRPr lang="pl-PL" sz="2800" dirty="0">
              <a:solidFill>
                <a:schemeClr val="bg1"/>
              </a:solidFill>
              <a:latin typeface="Cambria" panose="02040503050406030204" pitchFamily="18" charset="0"/>
              <a:ea typeface="Cambria" panose="02040503050406030204" pitchFamily="18" charset="0"/>
            </a:endParaRPr>
          </a:p>
        </p:txBody>
      </p:sp>
      <p:pic>
        <p:nvPicPr>
          <p:cNvPr id="30724" name="Picture 4" descr="C:\Users\Jolanta\Desktop\internet\imagesCAE6C8NN.jpg"/>
          <p:cNvPicPr>
            <a:picLocks noChangeAspect="1" noChangeArrowheads="1"/>
          </p:cNvPicPr>
          <p:nvPr/>
        </p:nvPicPr>
        <p:blipFill>
          <a:blip r:embed="rId2" cstate="print"/>
          <a:srcRect/>
          <a:stretch>
            <a:fillRect/>
          </a:stretch>
        </p:blipFill>
        <p:spPr bwMode="auto">
          <a:xfrm>
            <a:off x="4387850" y="4777829"/>
            <a:ext cx="3705225" cy="12287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733800" y="381000"/>
            <a:ext cx="4876800" cy="592138"/>
          </a:xfrm>
          <a:prstGeom prst="rect">
            <a:avLst/>
          </a:prstGeom>
          <a:solidFill>
            <a:srgbClr val="FFFF66"/>
          </a:solidFill>
          <a:ln w="12700" cap="sq">
            <a:solidFill>
              <a:schemeClr val="tx1"/>
            </a:solidFill>
            <a:miter lim="800000"/>
            <a:headEnd type="none" w="sm" len="sm"/>
            <a:tailEnd type="none" w="sm" len="sm"/>
          </a:ln>
        </p:spPr>
        <p:txBody>
          <a:bodyPr>
            <a:spAutoFit/>
          </a:bodyPr>
          <a:lstStyle/>
          <a:p>
            <a:pPr algn="ctr">
              <a:spcBef>
                <a:spcPct val="50000"/>
              </a:spcBef>
            </a:pPr>
            <a:r>
              <a:rPr lang="pl-PL" sz="3200" b="1">
                <a:solidFill>
                  <a:srgbClr val="990000"/>
                </a:solidFill>
                <a:latin typeface="Times New Roman" pitchFamily="18" charset="0"/>
              </a:rPr>
              <a:t>Przydatne strony</a:t>
            </a:r>
          </a:p>
        </p:txBody>
      </p:sp>
      <p:sp>
        <p:nvSpPr>
          <p:cNvPr id="31747" name="Prostokąt 2"/>
          <p:cNvSpPr>
            <a:spLocks noChangeArrowheads="1"/>
          </p:cNvSpPr>
          <p:nvPr/>
        </p:nvSpPr>
        <p:spPr bwMode="auto">
          <a:xfrm>
            <a:off x="1487488" y="1628800"/>
            <a:ext cx="3887787" cy="4554538"/>
          </a:xfrm>
          <a:prstGeom prst="rect">
            <a:avLst/>
          </a:prstGeom>
          <a:noFill/>
          <a:ln w="9525">
            <a:noFill/>
            <a:miter lim="800000"/>
            <a:headEnd/>
            <a:tailEnd/>
          </a:ln>
        </p:spPr>
        <p:txBody>
          <a:bodyPr>
            <a:spAutoFit/>
          </a:bodyPr>
          <a:lstStyle/>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www.dzieckowsieci.pl </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www.sieciaki.pl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www.brpd.gov.pl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www.kidprotect.pl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www.helpline.pl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www.dyzurnet.pl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www.pegi.info</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www.saferinternet.pl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www.fdn.pl</a:t>
            </a:r>
          </a:p>
          <a:p>
            <a:pPr>
              <a:spcBef>
                <a:spcPct val="50000"/>
              </a:spcBef>
              <a:buFont typeface="Wingdings" pitchFamily="2" charset="2"/>
              <a:buChar char="Ø"/>
            </a:pPr>
            <a:r>
              <a:rPr lang="pl-PL" sz="2000" b="1" dirty="0">
                <a:solidFill>
                  <a:schemeClr val="bg1"/>
                </a:solidFill>
                <a:latin typeface="Cambria" panose="02040503050406030204" pitchFamily="18" charset="0"/>
                <a:ea typeface="Cambria" panose="02040503050406030204" pitchFamily="18" charset="0"/>
              </a:rPr>
              <a:t>www.cyberprzemoc.pl</a:t>
            </a:r>
            <a:endParaRPr lang="pl-PL" sz="2000" dirty="0">
              <a:solidFill>
                <a:schemeClr val="bg1"/>
              </a:solidFill>
              <a:latin typeface="Cambria" panose="02040503050406030204" pitchFamily="18" charset="0"/>
              <a:ea typeface="Cambria" panose="02040503050406030204" pitchFamily="18" charset="0"/>
            </a:endParaRPr>
          </a:p>
        </p:txBody>
      </p:sp>
      <p:pic>
        <p:nvPicPr>
          <p:cNvPr id="31748" name="Picture 5" descr="http://www.b-con.pl/wp-content/uploads/2010/10/24.jpg"/>
          <p:cNvPicPr>
            <a:picLocks noChangeAspect="1" noChangeArrowheads="1"/>
          </p:cNvPicPr>
          <p:nvPr/>
        </p:nvPicPr>
        <p:blipFill>
          <a:blip r:embed="rId2" cstate="print"/>
          <a:srcRect/>
          <a:stretch>
            <a:fillRect/>
          </a:stretch>
        </p:blipFill>
        <p:spPr bwMode="auto">
          <a:xfrm>
            <a:off x="7608168" y="2569394"/>
            <a:ext cx="2674937" cy="26733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83432" y="980727"/>
            <a:ext cx="10441160" cy="5021246"/>
          </a:xfrm>
          <a:prstGeom prst="rect">
            <a:avLst/>
          </a:prstGeom>
        </p:spPr>
        <p:txBody>
          <a:bodyPr wrap="square">
            <a:spAutoFit/>
          </a:bodyPr>
          <a:lstStyle/>
          <a:p>
            <a:pPr algn="just">
              <a:lnSpc>
                <a:spcPct val="150000"/>
              </a:lnSpc>
            </a:pPr>
            <a:r>
              <a:rPr lang="pl-PL" sz="2000" dirty="0">
                <a:latin typeface="Cambria" pitchFamily="18" charset="0"/>
                <a:ea typeface="Cambria" pitchFamily="18" charset="0"/>
              </a:rPr>
              <a:t>	</a:t>
            </a:r>
            <a:r>
              <a:rPr lang="pl-PL" sz="2000" b="1" dirty="0">
                <a:solidFill>
                  <a:schemeClr val="bg1"/>
                </a:solidFill>
                <a:latin typeface="Cambria" pitchFamily="18" charset="0"/>
                <a:ea typeface="Cambria" pitchFamily="18" charset="0"/>
              </a:rPr>
              <a:t> Telefon Zaufania Dla Dzieci i Młodzieży </a:t>
            </a:r>
            <a:r>
              <a:rPr lang="pl-PL" sz="2000" dirty="0">
                <a:solidFill>
                  <a:schemeClr val="bg1"/>
                </a:solidFill>
                <a:latin typeface="Cambria" pitchFamily="18" charset="0"/>
                <a:ea typeface="Cambria" pitchFamily="18" charset="0"/>
              </a:rPr>
              <a:t>to bezpłatna i anonimowa pomoc telefoniczna i </a:t>
            </a:r>
            <a:r>
              <a:rPr lang="pl-PL" sz="2000" dirty="0" err="1">
                <a:solidFill>
                  <a:schemeClr val="bg1"/>
                </a:solidFill>
                <a:latin typeface="Cambria" pitchFamily="18" charset="0"/>
                <a:ea typeface="Cambria" pitchFamily="18" charset="0"/>
              </a:rPr>
              <a:t>online</a:t>
            </a:r>
            <a:r>
              <a:rPr lang="pl-PL" sz="2000" dirty="0">
                <a:solidFill>
                  <a:schemeClr val="bg1"/>
                </a:solidFill>
                <a:latin typeface="Cambria" pitchFamily="18" charset="0"/>
                <a:ea typeface="Cambria" pitchFamily="18" charset="0"/>
              </a:rPr>
              <a:t> dla dzieci i młodzieży, zapewnia dzwoniącym możliwość dzielenia się troskami, rozmawiania o sprawach dla siebie ważnych oraz wsparcia w trudnych sytuacjach. </a:t>
            </a:r>
          </a:p>
          <a:p>
            <a:pPr algn="just">
              <a:lnSpc>
                <a:spcPct val="150000"/>
              </a:lnSpc>
            </a:pPr>
            <a:r>
              <a:rPr lang="pl-PL" sz="2000" b="1" dirty="0">
                <a:solidFill>
                  <a:schemeClr val="bg1"/>
                </a:solidFill>
                <a:latin typeface="Cambria" pitchFamily="18" charset="0"/>
                <a:ea typeface="Cambria" pitchFamily="18" charset="0"/>
              </a:rPr>
              <a:t>	Formy pomocy: konsultacje telefoniczne i </a:t>
            </a:r>
            <a:r>
              <a:rPr lang="pl-PL" sz="2000" b="1" dirty="0" err="1">
                <a:solidFill>
                  <a:schemeClr val="bg1"/>
                </a:solidFill>
                <a:latin typeface="Cambria" pitchFamily="18" charset="0"/>
                <a:ea typeface="Cambria" pitchFamily="18" charset="0"/>
              </a:rPr>
              <a:t>online</a:t>
            </a:r>
            <a:r>
              <a:rPr lang="pl-PL" sz="2000" b="1" dirty="0">
                <a:solidFill>
                  <a:schemeClr val="bg1"/>
                </a:solidFill>
                <a:latin typeface="Cambria" pitchFamily="18" charset="0"/>
                <a:ea typeface="Cambria" pitchFamily="18" charset="0"/>
              </a:rPr>
              <a:t>, interwencje podejmowane w sytuacjach zagrożenia zdrowia i życia, działania edukacyjne i informacyjne; </a:t>
            </a:r>
          </a:p>
          <a:p>
            <a:pPr algn="just">
              <a:lnSpc>
                <a:spcPct val="150000"/>
              </a:lnSpc>
            </a:pPr>
            <a:r>
              <a:rPr lang="pl-PL" sz="2000" b="1" dirty="0">
                <a:solidFill>
                  <a:schemeClr val="bg1"/>
                </a:solidFill>
                <a:latin typeface="Cambria" pitchFamily="18" charset="0"/>
                <a:ea typeface="Cambria" pitchFamily="18" charset="0"/>
              </a:rPr>
              <a:t>	Kontakt: bezpłatny numer telefonu (dostępny ze wszystkich telefonów stacjonarnych i komórkowych): </a:t>
            </a:r>
          </a:p>
          <a:p>
            <a:pPr algn="ctr">
              <a:lnSpc>
                <a:spcPct val="150000"/>
              </a:lnSpc>
            </a:pPr>
            <a:r>
              <a:rPr lang="pl-PL" sz="2000" b="1" dirty="0">
                <a:latin typeface="Cambria" pitchFamily="18" charset="0"/>
                <a:ea typeface="Cambria" pitchFamily="18" charset="0"/>
              </a:rPr>
              <a:t>	</a:t>
            </a:r>
            <a:r>
              <a:rPr lang="pl-PL" sz="3600" b="1" dirty="0">
                <a:solidFill>
                  <a:srgbClr val="FF0000"/>
                </a:solidFill>
                <a:effectLst>
                  <a:outerShdw blurRad="38100" dist="38100" dir="2700000" algn="tl">
                    <a:srgbClr val="000000">
                      <a:alpha val="43137"/>
                    </a:srgbClr>
                  </a:outerShdw>
                </a:effectLst>
                <a:latin typeface="Cambria" pitchFamily="18" charset="0"/>
                <a:ea typeface="Cambria" pitchFamily="18" charset="0"/>
              </a:rPr>
              <a:t>116 111, </a:t>
            </a:r>
          </a:p>
          <a:p>
            <a:pPr algn="ctr">
              <a:lnSpc>
                <a:spcPct val="150000"/>
              </a:lnSpc>
            </a:pPr>
            <a:r>
              <a:rPr lang="pl-PL" sz="2000" b="1" dirty="0">
                <a:solidFill>
                  <a:schemeClr val="bg1"/>
                </a:solidFill>
                <a:latin typeface="Cambria" pitchFamily="18" charset="0"/>
                <a:ea typeface="Cambria" pitchFamily="18" charset="0"/>
              </a:rPr>
              <a:t>7 dni w tygodniu w godzinach 12.00-22.00. </a:t>
            </a:r>
          </a:p>
          <a:p>
            <a:pPr algn="ctr">
              <a:lnSpc>
                <a:spcPct val="150000"/>
              </a:lnSpc>
            </a:pPr>
            <a:r>
              <a:rPr lang="pl-PL" sz="2000" b="1" dirty="0">
                <a:solidFill>
                  <a:schemeClr val="bg1"/>
                </a:solidFill>
                <a:latin typeface="Cambria" pitchFamily="18" charset="0"/>
                <a:ea typeface="Cambria" pitchFamily="18" charset="0"/>
              </a:rPr>
              <a:t>Więcej informacji i kontakt </a:t>
            </a:r>
            <a:r>
              <a:rPr lang="pl-PL" sz="2000" b="1" dirty="0" err="1">
                <a:solidFill>
                  <a:schemeClr val="bg1"/>
                </a:solidFill>
                <a:latin typeface="Cambria" pitchFamily="18" charset="0"/>
                <a:ea typeface="Cambria" pitchFamily="18" charset="0"/>
              </a:rPr>
              <a:t>online</a:t>
            </a:r>
            <a:r>
              <a:rPr lang="pl-PL" sz="2000" b="1" dirty="0">
                <a:solidFill>
                  <a:schemeClr val="bg1"/>
                </a:solidFill>
                <a:latin typeface="Cambria" pitchFamily="18" charset="0"/>
                <a:ea typeface="Cambria" pitchFamily="18" charset="0"/>
              </a:rPr>
              <a:t> przez stronę www.116111.pl </a:t>
            </a:r>
            <a:endParaRPr lang="pl-PL" sz="2000" dirty="0">
              <a:solidFill>
                <a:schemeClr val="bg1"/>
              </a:solidFill>
              <a:latin typeface="Cambria" pitchFamily="18" charset="0"/>
              <a:ea typeface="Cambria"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783632" y="692696"/>
            <a:ext cx="6408712" cy="1754326"/>
          </a:xfrm>
          <a:prstGeom prst="rect">
            <a:avLst/>
          </a:prstGeom>
          <a:noFill/>
        </p:spPr>
        <p:txBody>
          <a:bodyPr wrap="square" rtlCol="0">
            <a:spAutoFit/>
          </a:bodyPr>
          <a:lstStyle/>
          <a:p>
            <a:pPr algn="ctr"/>
            <a:r>
              <a:rPr lang="pl-PL" sz="5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Co to jest uzależnienie ?</a:t>
            </a:r>
          </a:p>
        </p:txBody>
      </p:sp>
      <p:pic>
        <p:nvPicPr>
          <p:cNvPr id="60418" name="Picture 2" descr="Znalezione obrazy dla zapytania bezpieczny internet">
            <a:hlinkClick r:id="rId2"/>
          </p:cNvPr>
          <p:cNvPicPr>
            <a:picLocks noChangeAspect="1" noChangeArrowheads="1"/>
          </p:cNvPicPr>
          <p:nvPr/>
        </p:nvPicPr>
        <p:blipFill>
          <a:blip r:embed="rId3" cstate="print"/>
          <a:srcRect/>
          <a:stretch>
            <a:fillRect/>
          </a:stretch>
        </p:blipFill>
        <p:spPr bwMode="auto">
          <a:xfrm>
            <a:off x="7680176" y="3121351"/>
            <a:ext cx="3635896" cy="2579255"/>
          </a:xfrm>
          <a:prstGeom prst="rect">
            <a:avLst/>
          </a:prstGeom>
          <a:noFill/>
        </p:spPr>
      </p:pic>
    </p:spTree>
    <p:extLst>
      <p:ext uri="{BB962C8B-B14F-4D97-AF65-F5344CB8AC3E}">
        <p14:creationId xmlns:p14="http://schemas.microsoft.com/office/powerpoint/2010/main" val="539536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495600" y="692696"/>
            <a:ext cx="7056784" cy="2239780"/>
          </a:xfrm>
          <a:prstGeom prst="rect">
            <a:avLst/>
          </a:prstGeom>
          <a:noFill/>
        </p:spPr>
        <p:txBody>
          <a:bodyPr wrap="square" rtlCol="0">
            <a:spAutoFit/>
          </a:bodyPr>
          <a:lstStyle/>
          <a:p>
            <a:pPr algn="ctr">
              <a:lnSpc>
                <a:spcPct val="150000"/>
              </a:lnSpc>
            </a:pPr>
            <a:r>
              <a:rPr lang="pl-PL" sz="2400" b="1" dirty="0">
                <a:solidFill>
                  <a:schemeClr val="bg1"/>
                </a:solidFill>
                <a:latin typeface="Cambria" panose="02040503050406030204" pitchFamily="18" charset="0"/>
                <a:ea typeface="Cambria" panose="02040503050406030204" pitchFamily="18" charset="0"/>
              </a:rPr>
              <a:t>Uzależnienie </a:t>
            </a:r>
            <a:r>
              <a:rPr lang="pl-PL" sz="2400" dirty="0">
                <a:solidFill>
                  <a:schemeClr val="bg1"/>
                </a:solidFill>
                <a:latin typeface="Cambria" panose="02040503050406030204" pitchFamily="18" charset="0"/>
                <a:ea typeface="Cambria" panose="02040503050406030204" pitchFamily="18" charset="0"/>
              </a:rPr>
              <a:t>definiowane jest jak nieodparta potrzeba/ konieczność wykonywania określonej czynności, zażywania konkretnych środków, </a:t>
            </a:r>
          </a:p>
          <a:p>
            <a:pPr algn="ctr">
              <a:lnSpc>
                <a:spcPct val="150000"/>
              </a:lnSpc>
            </a:pPr>
            <a:r>
              <a:rPr lang="pl-PL" sz="2400" dirty="0">
                <a:solidFill>
                  <a:schemeClr val="bg1"/>
                </a:solidFill>
                <a:latin typeface="Cambria" panose="02040503050406030204" pitchFamily="18" charset="0"/>
                <a:ea typeface="Cambria" panose="02040503050406030204" pitchFamily="18" charset="0"/>
              </a:rPr>
              <a:t>patrzenia, poruszania się i inne</a:t>
            </a:r>
            <a:r>
              <a:rPr lang="pl-PL" dirty="0">
                <a:solidFill>
                  <a:schemeClr val="bg1"/>
                </a:solidFill>
                <a:latin typeface="Cambria" panose="02040503050406030204" pitchFamily="18" charset="0"/>
                <a:ea typeface="Cambria" panose="02040503050406030204" pitchFamily="18" charset="0"/>
              </a:rPr>
              <a:t>.</a:t>
            </a:r>
          </a:p>
        </p:txBody>
      </p:sp>
      <p:pic>
        <p:nvPicPr>
          <p:cNvPr id="59394" name="Picture 2" descr="Znalezione obrazy dla zapytania bezpieczny internet">
            <a:hlinkClick r:id="rId2"/>
          </p:cNvPr>
          <p:cNvPicPr>
            <a:picLocks noChangeAspect="1" noChangeArrowheads="1"/>
          </p:cNvPicPr>
          <p:nvPr/>
        </p:nvPicPr>
        <p:blipFill>
          <a:blip r:embed="rId3" cstate="print"/>
          <a:srcRect/>
          <a:stretch>
            <a:fillRect/>
          </a:stretch>
        </p:blipFill>
        <p:spPr bwMode="auto">
          <a:xfrm>
            <a:off x="6744073" y="3717032"/>
            <a:ext cx="2174375" cy="2276872"/>
          </a:xfrm>
          <a:prstGeom prst="rect">
            <a:avLst/>
          </a:prstGeom>
          <a:noFill/>
        </p:spPr>
      </p:pic>
      <p:pic>
        <p:nvPicPr>
          <p:cNvPr id="4" name="Obraz 3">
            <a:extLst>
              <a:ext uri="{FF2B5EF4-FFF2-40B4-BE49-F238E27FC236}">
                <a16:creationId xmlns:a16="http://schemas.microsoft.com/office/drawing/2014/main" id="{38B15C27-02EC-469D-A1F3-A00CD47B22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77355">
            <a:off x="2135561" y="4149081"/>
            <a:ext cx="3312368" cy="1609811"/>
          </a:xfrm>
          <a:prstGeom prst="rect">
            <a:avLst/>
          </a:prstGeom>
        </p:spPr>
      </p:pic>
    </p:spTree>
    <p:extLst>
      <p:ext uri="{BB962C8B-B14F-4D97-AF65-F5344CB8AC3E}">
        <p14:creationId xmlns:p14="http://schemas.microsoft.com/office/powerpoint/2010/main" val="199276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fade">
                                      <p:cBhvr>
                                        <p:cTn id="7" dur="2000"/>
                                        <p:tgtEl>
                                          <p:spTgt spid="59394"/>
                                        </p:tgtEl>
                                      </p:cBhvr>
                                    </p:animEffect>
                                    <p:anim calcmode="lin" valueType="num">
                                      <p:cBhvr>
                                        <p:cTn id="8" dur="2000" fill="hold"/>
                                        <p:tgtEl>
                                          <p:spTgt spid="59394"/>
                                        </p:tgtEl>
                                        <p:attrNameLst>
                                          <p:attrName>ppt_w</p:attrName>
                                        </p:attrNameLst>
                                      </p:cBhvr>
                                      <p:tavLst>
                                        <p:tav tm="0" fmla="#ppt_w*sin(2.5*pi*$)">
                                          <p:val>
                                            <p:fltVal val="0"/>
                                          </p:val>
                                        </p:tav>
                                        <p:tav tm="100000">
                                          <p:val>
                                            <p:fltVal val="1"/>
                                          </p:val>
                                        </p:tav>
                                      </p:tavLst>
                                    </p:anim>
                                    <p:anim calcmode="lin" valueType="num">
                                      <p:cBhvr>
                                        <p:cTn id="9" dur="2000" fill="hold"/>
                                        <p:tgtEl>
                                          <p:spTgt spid="593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639616" y="1052736"/>
            <a:ext cx="7128792" cy="1569660"/>
          </a:xfrm>
          <a:prstGeom prst="rect">
            <a:avLst/>
          </a:prstGeom>
          <a:noFill/>
        </p:spPr>
        <p:txBody>
          <a:bodyPr wrap="square" rtlCol="0">
            <a:spAutoFit/>
          </a:bodyPr>
          <a:lstStyle/>
          <a:p>
            <a:pPr algn="ctr"/>
            <a:r>
              <a:rPr lang="pl-PL" sz="4800" b="1" dirty="0">
                <a:solidFill>
                  <a:schemeClr val="bg1"/>
                </a:solidFill>
                <a:latin typeface="Cambria" panose="02040503050406030204" pitchFamily="18" charset="0"/>
                <a:ea typeface="Cambria" panose="02040503050406030204" pitchFamily="18" charset="0"/>
                <a:cs typeface="Times New Roman" pitchFamily="18" charset="0"/>
              </a:rPr>
              <a:t>Od jakiej technologii można się uzależnić? </a:t>
            </a:r>
          </a:p>
        </p:txBody>
      </p:sp>
      <p:pic>
        <p:nvPicPr>
          <p:cNvPr id="119810" name="Picture 2" descr="Znalezione obrazy dla zapytania uzależnienie od internetu plakat">
            <a:hlinkClick r:id="rId2"/>
          </p:cNvPr>
          <p:cNvPicPr>
            <a:picLocks noChangeAspect="1" noChangeArrowheads="1"/>
          </p:cNvPicPr>
          <p:nvPr/>
        </p:nvPicPr>
        <p:blipFill>
          <a:blip r:embed="rId3" cstate="print"/>
          <a:srcRect/>
          <a:stretch>
            <a:fillRect/>
          </a:stretch>
        </p:blipFill>
        <p:spPr bwMode="auto">
          <a:xfrm>
            <a:off x="6816080" y="3717032"/>
            <a:ext cx="3059832" cy="2547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wipe(down)">
                                      <p:cBhvr>
                                        <p:cTn id="7" dur="580">
                                          <p:stCondLst>
                                            <p:cond delay="0"/>
                                          </p:stCondLst>
                                        </p:cTn>
                                        <p:tgtEl>
                                          <p:spTgt spid="119810"/>
                                        </p:tgtEl>
                                      </p:cBhvr>
                                    </p:animEffect>
                                    <p:anim calcmode="lin" valueType="num">
                                      <p:cBhvr>
                                        <p:cTn id="8" dur="1822" tmFilter="0,0; 0.14,0.36; 0.43,0.73; 0.71,0.91; 1.0,1.0">
                                          <p:stCondLst>
                                            <p:cond delay="0"/>
                                          </p:stCondLst>
                                        </p:cTn>
                                        <p:tgtEl>
                                          <p:spTgt spid="1198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98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98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98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98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19810"/>
                                        </p:tgtEl>
                                      </p:cBhvr>
                                      <p:to x="100000" y="60000"/>
                                    </p:animScale>
                                    <p:animScale>
                                      <p:cBhvr>
                                        <p:cTn id="14" dur="166" decel="50000">
                                          <p:stCondLst>
                                            <p:cond delay="676"/>
                                          </p:stCondLst>
                                        </p:cTn>
                                        <p:tgtEl>
                                          <p:spTgt spid="119810"/>
                                        </p:tgtEl>
                                      </p:cBhvr>
                                      <p:to x="100000" y="100000"/>
                                    </p:animScale>
                                    <p:animScale>
                                      <p:cBhvr>
                                        <p:cTn id="15" dur="26">
                                          <p:stCondLst>
                                            <p:cond delay="1312"/>
                                          </p:stCondLst>
                                        </p:cTn>
                                        <p:tgtEl>
                                          <p:spTgt spid="119810"/>
                                        </p:tgtEl>
                                      </p:cBhvr>
                                      <p:to x="100000" y="80000"/>
                                    </p:animScale>
                                    <p:animScale>
                                      <p:cBhvr>
                                        <p:cTn id="16" dur="166" decel="50000">
                                          <p:stCondLst>
                                            <p:cond delay="1338"/>
                                          </p:stCondLst>
                                        </p:cTn>
                                        <p:tgtEl>
                                          <p:spTgt spid="119810"/>
                                        </p:tgtEl>
                                      </p:cBhvr>
                                      <p:to x="100000" y="100000"/>
                                    </p:animScale>
                                    <p:animScale>
                                      <p:cBhvr>
                                        <p:cTn id="17" dur="26">
                                          <p:stCondLst>
                                            <p:cond delay="1642"/>
                                          </p:stCondLst>
                                        </p:cTn>
                                        <p:tgtEl>
                                          <p:spTgt spid="119810"/>
                                        </p:tgtEl>
                                      </p:cBhvr>
                                      <p:to x="100000" y="90000"/>
                                    </p:animScale>
                                    <p:animScale>
                                      <p:cBhvr>
                                        <p:cTn id="18" dur="166" decel="50000">
                                          <p:stCondLst>
                                            <p:cond delay="1668"/>
                                          </p:stCondLst>
                                        </p:cTn>
                                        <p:tgtEl>
                                          <p:spTgt spid="119810"/>
                                        </p:tgtEl>
                                      </p:cBhvr>
                                      <p:to x="100000" y="100000"/>
                                    </p:animScale>
                                    <p:animScale>
                                      <p:cBhvr>
                                        <p:cTn id="19" dur="26">
                                          <p:stCondLst>
                                            <p:cond delay="1808"/>
                                          </p:stCondLst>
                                        </p:cTn>
                                        <p:tgtEl>
                                          <p:spTgt spid="119810"/>
                                        </p:tgtEl>
                                      </p:cBhvr>
                                      <p:to x="100000" y="95000"/>
                                    </p:animScale>
                                    <p:animScale>
                                      <p:cBhvr>
                                        <p:cTn id="20" dur="166" decel="50000">
                                          <p:stCondLst>
                                            <p:cond delay="1834"/>
                                          </p:stCondLst>
                                        </p:cTn>
                                        <p:tgtEl>
                                          <p:spTgt spid="1198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919536" y="404664"/>
            <a:ext cx="8424936" cy="5170646"/>
          </a:xfrm>
          <a:prstGeom prst="rect">
            <a:avLst/>
          </a:prstGeom>
          <a:noFill/>
        </p:spPr>
        <p:txBody>
          <a:bodyPr wrap="square" rtlCol="0">
            <a:spAutoFit/>
          </a:bodyPr>
          <a:lstStyle/>
          <a:p>
            <a:pPr algn="ctr">
              <a:lnSpc>
                <a:spcPct val="150000"/>
              </a:lnSpc>
            </a:pPr>
            <a:r>
              <a:rPr lang="pl-PL" sz="3200" b="1" dirty="0">
                <a:solidFill>
                  <a:schemeClr val="bg1"/>
                </a:solidFill>
                <a:latin typeface="Cambria" panose="02040503050406030204" pitchFamily="18" charset="0"/>
                <a:ea typeface="Cambria" panose="02040503050406030204" pitchFamily="18" charset="0"/>
                <a:cs typeface="Times New Roman" pitchFamily="18" charset="0"/>
              </a:rPr>
              <a:t>Informacje, które warto wziąć pod uwagę:</a:t>
            </a:r>
          </a:p>
          <a:p>
            <a:pPr algn="ctr">
              <a:lnSpc>
                <a:spcPct val="150000"/>
              </a:lnSpc>
            </a:pPr>
            <a:endParaRPr lang="pl-PL" sz="2400" b="1" dirty="0">
              <a:latin typeface="Cambria" panose="02040503050406030204" pitchFamily="18" charset="0"/>
              <a:ea typeface="Cambria" panose="02040503050406030204" pitchFamily="18" charset="0"/>
              <a:cs typeface="Times New Roman" pitchFamily="18" charset="0"/>
            </a:endParaRPr>
          </a:p>
          <a:p>
            <a:pPr>
              <a:lnSpc>
                <a:spcPct val="150000"/>
              </a:lnSpc>
              <a:buFont typeface="Arial" pitchFamily="34" charset="0"/>
              <a:buChar char="•"/>
            </a:pPr>
            <a:r>
              <a:rPr lang="pl-PL" sz="2000" b="1" dirty="0">
                <a:solidFill>
                  <a:schemeClr val="bg1"/>
                </a:solidFill>
                <a:latin typeface="Cambria" panose="02040503050406030204" pitchFamily="18" charset="0"/>
                <a:ea typeface="Cambria" panose="02040503050406030204" pitchFamily="18" charset="0"/>
                <a:cs typeface="Times New Roman" pitchFamily="18" charset="0"/>
              </a:rPr>
              <a:t> pojawiło się wraz z rozwojem technologii (komputerów, </a:t>
            </a:r>
            <a:r>
              <a:rPr lang="pl-PL" sz="2000" b="1" dirty="0" err="1">
                <a:solidFill>
                  <a:schemeClr val="bg1"/>
                </a:solidFill>
                <a:latin typeface="Cambria" panose="02040503050406030204" pitchFamily="18" charset="0"/>
                <a:ea typeface="Cambria" panose="02040503050406030204" pitchFamily="18" charset="0"/>
                <a:cs typeface="Times New Roman" pitchFamily="18" charset="0"/>
              </a:rPr>
              <a:t>smartfonów</a:t>
            </a:r>
            <a:r>
              <a:rPr lang="pl-PL" sz="2000" b="1" dirty="0">
                <a:solidFill>
                  <a:schemeClr val="bg1"/>
                </a:solidFill>
                <a:latin typeface="Cambria" panose="02040503050406030204" pitchFamily="18" charset="0"/>
                <a:ea typeface="Cambria" panose="02040503050406030204" pitchFamily="18" charset="0"/>
                <a:cs typeface="Times New Roman" pitchFamily="18" charset="0"/>
              </a:rPr>
              <a:t>, tabletów)</a:t>
            </a:r>
          </a:p>
          <a:p>
            <a:pPr>
              <a:lnSpc>
                <a:spcPct val="150000"/>
              </a:lnSpc>
              <a:buFont typeface="Arial" pitchFamily="34" charset="0"/>
              <a:buChar char="•"/>
            </a:pPr>
            <a:r>
              <a:rPr lang="pl-PL" sz="24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000" b="1" dirty="0">
                <a:solidFill>
                  <a:schemeClr val="bg1"/>
                </a:solidFill>
                <a:latin typeface="Cambria" panose="02040503050406030204" pitchFamily="18" charset="0"/>
                <a:ea typeface="Cambria" panose="02040503050406030204" pitchFamily="18" charset="0"/>
                <a:cs typeface="Times New Roman" pitchFamily="18" charset="0"/>
              </a:rPr>
              <a:t>Internet może być miejscem realizacji uzależnień z rzeczywistości: hazardu, </a:t>
            </a:r>
            <a:r>
              <a:rPr lang="pl-PL" sz="2000" b="1" dirty="0" err="1">
                <a:solidFill>
                  <a:schemeClr val="bg1"/>
                </a:solidFill>
                <a:latin typeface="Cambria" panose="02040503050406030204" pitchFamily="18" charset="0"/>
                <a:ea typeface="Cambria" panose="02040503050406030204" pitchFamily="18" charset="0"/>
                <a:cs typeface="Times New Roman" pitchFamily="18" charset="0"/>
              </a:rPr>
              <a:t>seksoholizmu</a:t>
            </a:r>
            <a:endParaRPr lang="pl-PL" sz="2000" b="1" dirty="0">
              <a:solidFill>
                <a:schemeClr val="bg1"/>
              </a:solidFill>
              <a:latin typeface="Cambria" panose="02040503050406030204" pitchFamily="18" charset="0"/>
              <a:ea typeface="Cambria" panose="02040503050406030204" pitchFamily="18" charset="0"/>
              <a:cs typeface="Times New Roman" pitchFamily="18" charset="0"/>
            </a:endParaRPr>
          </a:p>
          <a:p>
            <a:pPr>
              <a:lnSpc>
                <a:spcPct val="150000"/>
              </a:lnSpc>
              <a:buFont typeface="Arial" pitchFamily="34" charset="0"/>
              <a:buChar char="•"/>
            </a:pPr>
            <a:r>
              <a:rPr lang="pl-PL" sz="2000" b="1" dirty="0">
                <a:solidFill>
                  <a:schemeClr val="bg1"/>
                </a:solidFill>
                <a:latin typeface="Cambria" panose="02040503050406030204" pitchFamily="18" charset="0"/>
                <a:ea typeface="Cambria" panose="02040503050406030204" pitchFamily="18" charset="0"/>
                <a:cs typeface="Times New Roman" pitchFamily="18" charset="0"/>
              </a:rPr>
              <a:t> zagrożeni są szczególnie nastolatki i kobiety w średnim wieku — gospodynie domowe </a:t>
            </a:r>
          </a:p>
          <a:p>
            <a:pPr>
              <a:lnSpc>
                <a:spcPct val="150000"/>
              </a:lnSpc>
              <a:buFont typeface="Arial" pitchFamily="34" charset="0"/>
              <a:buChar char="•"/>
            </a:pPr>
            <a:r>
              <a:rPr lang="pl-PL" sz="2000" b="1" dirty="0">
                <a:solidFill>
                  <a:schemeClr val="bg1"/>
                </a:solidFill>
                <a:latin typeface="Cambria" panose="02040503050406030204" pitchFamily="18" charset="0"/>
                <a:ea typeface="Cambria" panose="02040503050406030204" pitchFamily="18" charset="0"/>
                <a:cs typeface="Times New Roman" pitchFamily="18" charset="0"/>
              </a:rPr>
              <a:t> zagrożone są osoby, które w Internecie poszukują przede wszystkim relaksu, chcą się </a:t>
            </a:r>
            <a:r>
              <a:rPr lang="pl-PL" sz="2000" b="1" dirty="0" err="1">
                <a:solidFill>
                  <a:schemeClr val="bg1"/>
                </a:solidFill>
                <a:latin typeface="Cambria" panose="02040503050406030204" pitchFamily="18" charset="0"/>
                <a:ea typeface="Cambria" panose="02040503050406030204" pitchFamily="18" charset="0"/>
                <a:cs typeface="Times New Roman" pitchFamily="18" charset="0"/>
              </a:rPr>
              <a:t>odstresować</a:t>
            </a:r>
            <a:endParaRPr lang="pl-PL" sz="2000" b="1" dirty="0">
              <a:solidFill>
                <a:schemeClr val="bg1"/>
              </a:solidFill>
              <a:latin typeface="Cambria" panose="02040503050406030204" pitchFamily="18" charset="0"/>
              <a:ea typeface="Cambria" panose="02040503050406030204"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135560" y="803046"/>
            <a:ext cx="7488832" cy="3046988"/>
          </a:xfrm>
          <a:prstGeom prst="rect">
            <a:avLst/>
          </a:prstGeom>
          <a:noFill/>
        </p:spPr>
        <p:txBody>
          <a:bodyPr wrap="square" rtlCol="0">
            <a:spAutoFit/>
          </a:bodyPr>
          <a:lstStyle/>
          <a:p>
            <a:pPr algn="ctr"/>
            <a:r>
              <a:rPr lang="pl-PL" sz="4800" b="1" dirty="0">
                <a:solidFill>
                  <a:schemeClr val="bg1"/>
                </a:solidFill>
                <a:latin typeface="Cambria" panose="02040503050406030204" pitchFamily="18" charset="0"/>
                <a:ea typeface="Cambria" panose="02040503050406030204" pitchFamily="18" charset="0"/>
              </a:rPr>
              <a:t>Zachowania, które mogą świadczyć </a:t>
            </a:r>
          </a:p>
          <a:p>
            <a:pPr algn="ctr"/>
            <a:r>
              <a:rPr lang="pl-PL" sz="4800" b="1" dirty="0">
                <a:solidFill>
                  <a:schemeClr val="bg1"/>
                </a:solidFill>
                <a:latin typeface="Cambria" panose="02040503050406030204" pitchFamily="18" charset="0"/>
                <a:ea typeface="Cambria" panose="02040503050406030204" pitchFamily="18" charset="0"/>
              </a:rPr>
              <a:t>o uzależnieniu </a:t>
            </a:r>
          </a:p>
          <a:p>
            <a:pPr algn="ctr"/>
            <a:r>
              <a:rPr lang="pl-PL" sz="4800" b="1" dirty="0">
                <a:solidFill>
                  <a:schemeClr val="bg1"/>
                </a:solidFill>
                <a:latin typeface="Cambria" panose="02040503050406030204" pitchFamily="18" charset="0"/>
                <a:ea typeface="Cambria" panose="02040503050406030204" pitchFamily="18" charset="0"/>
              </a:rPr>
              <a:t>od Internetu</a:t>
            </a:r>
          </a:p>
        </p:txBody>
      </p:sp>
      <p:pic>
        <p:nvPicPr>
          <p:cNvPr id="55298" name="Picture 2" descr="Znalezione obrazy dla zapytania bezpieczny internet">
            <a:hlinkClick r:id="rId2"/>
          </p:cNvPr>
          <p:cNvPicPr>
            <a:picLocks noChangeAspect="1" noChangeArrowheads="1"/>
          </p:cNvPicPr>
          <p:nvPr/>
        </p:nvPicPr>
        <p:blipFill>
          <a:blip r:embed="rId3" cstate="print"/>
          <a:srcRect/>
          <a:stretch>
            <a:fillRect/>
          </a:stretch>
        </p:blipFill>
        <p:spPr bwMode="auto">
          <a:xfrm>
            <a:off x="8040216" y="4149080"/>
            <a:ext cx="2160240" cy="2160240"/>
          </a:xfrm>
          <a:prstGeom prst="rect">
            <a:avLst/>
          </a:prstGeom>
          <a:noFill/>
        </p:spPr>
      </p:pic>
      <p:pic>
        <p:nvPicPr>
          <p:cNvPr id="4" name="Obraz 3">
            <a:extLst>
              <a:ext uri="{FF2B5EF4-FFF2-40B4-BE49-F238E27FC236}">
                <a16:creationId xmlns:a16="http://schemas.microsoft.com/office/drawing/2014/main" id="{CCD1AA8C-6208-4BAC-9380-909046B222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1504" y="3861048"/>
            <a:ext cx="2038350" cy="1905000"/>
          </a:xfrm>
          <a:prstGeom prst="rect">
            <a:avLst/>
          </a:prstGeom>
        </p:spPr>
      </p:pic>
    </p:spTree>
    <p:extLst>
      <p:ext uri="{BB962C8B-B14F-4D97-AF65-F5344CB8AC3E}">
        <p14:creationId xmlns:p14="http://schemas.microsoft.com/office/powerpoint/2010/main" val="1456708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711624" y="836713"/>
            <a:ext cx="6552728" cy="3477875"/>
          </a:xfrm>
          <a:prstGeom prst="rect">
            <a:avLst/>
          </a:prstGeom>
          <a:noFill/>
        </p:spPr>
        <p:txBody>
          <a:bodyPr wrap="square" rtlCol="0">
            <a:spAutoFit/>
          </a:bodyPr>
          <a:lstStyle/>
          <a:p>
            <a:pPr algn="ctr"/>
            <a:r>
              <a:rPr lang="pl-PL" sz="4400" b="1" dirty="0">
                <a:solidFill>
                  <a:schemeClr val="bg1"/>
                </a:solidFill>
                <a:latin typeface="Cambria" panose="02040503050406030204" pitchFamily="18" charset="0"/>
                <a:ea typeface="Cambria" panose="02040503050406030204" pitchFamily="18" charset="0"/>
              </a:rPr>
              <a:t>Rady dla osoby, która podejrzewa, że ma problem z nadmiernym spędzaniem czasu w Internecie </a:t>
            </a:r>
          </a:p>
        </p:txBody>
      </p:sp>
      <p:pic>
        <p:nvPicPr>
          <p:cNvPr id="56322" name="Picture 2" descr="Znalezione obrazy dla zapytania bezpieczny internet logo">
            <a:hlinkClick r:id="rId2"/>
          </p:cNvPr>
          <p:cNvPicPr>
            <a:picLocks noChangeAspect="1" noChangeArrowheads="1"/>
          </p:cNvPicPr>
          <p:nvPr/>
        </p:nvPicPr>
        <p:blipFill>
          <a:blip r:embed="rId3" cstate="print"/>
          <a:srcRect/>
          <a:stretch>
            <a:fillRect/>
          </a:stretch>
        </p:blipFill>
        <p:spPr bwMode="auto">
          <a:xfrm>
            <a:off x="7608168" y="4221089"/>
            <a:ext cx="2723356" cy="2042517"/>
          </a:xfrm>
          <a:prstGeom prst="rect">
            <a:avLst/>
          </a:prstGeom>
          <a:noFill/>
        </p:spPr>
      </p:pic>
      <p:pic>
        <p:nvPicPr>
          <p:cNvPr id="4" name="Obraz 3">
            <a:extLst>
              <a:ext uri="{FF2B5EF4-FFF2-40B4-BE49-F238E27FC236}">
                <a16:creationId xmlns:a16="http://schemas.microsoft.com/office/drawing/2014/main" id="{B881BD49-C7A2-45D4-8AB2-E78C4B06DB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57730">
            <a:off x="1835321" y="4306243"/>
            <a:ext cx="3328370" cy="1872208"/>
          </a:xfrm>
          <a:prstGeom prst="rect">
            <a:avLst/>
          </a:prstGeom>
        </p:spPr>
      </p:pic>
    </p:spTree>
    <p:extLst>
      <p:ext uri="{BB962C8B-B14F-4D97-AF65-F5344CB8AC3E}">
        <p14:creationId xmlns:p14="http://schemas.microsoft.com/office/powerpoint/2010/main" val="1430131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839416" y="980729"/>
            <a:ext cx="9865096" cy="3728585"/>
          </a:xfrm>
          <a:prstGeom prst="rect">
            <a:avLst/>
          </a:prstGeom>
          <a:noFill/>
        </p:spPr>
        <p:txBody>
          <a:bodyPr wrap="square" rtlCol="0">
            <a:spAutoFit/>
          </a:bodyPr>
          <a:lstStyle/>
          <a:p>
            <a:pPr algn="just">
              <a:lnSpc>
                <a:spcPct val="150000"/>
              </a:lnSpc>
              <a:buFont typeface="Arial" pitchFamily="34" charset="0"/>
              <a:buChar char="•"/>
            </a:pPr>
            <a:r>
              <a:rPr lang="pl-PL" sz="2000" dirty="0">
                <a:solidFill>
                  <a:schemeClr val="bg1"/>
                </a:solidFill>
              </a:rPr>
              <a:t> </a:t>
            </a:r>
            <a:r>
              <a:rPr lang="pl-PL" sz="2000" dirty="0">
                <a:solidFill>
                  <a:schemeClr val="bg1"/>
                </a:solidFill>
                <a:latin typeface="Cambria" panose="02040503050406030204" pitchFamily="18" charset="0"/>
                <a:ea typeface="Cambria" panose="02040503050406030204" pitchFamily="18" charset="0"/>
              </a:rPr>
              <a:t>powiedzieć o swoim problemie zaufanej osobie, którą zna się osobiście (rodzicom, starszemu rodzeństwu, pedagogowi)</a:t>
            </a:r>
          </a:p>
          <a:p>
            <a:pPr algn="just">
              <a:lnSpc>
                <a:spcPct val="150000"/>
              </a:lnSpc>
              <a:buFont typeface="Arial" pitchFamily="34" charset="0"/>
              <a:buChar char="•"/>
            </a:pPr>
            <a:endParaRPr lang="pl-PL" sz="2000" dirty="0">
              <a:solidFill>
                <a:schemeClr val="bg1"/>
              </a:solidFill>
              <a:latin typeface="Cambria" panose="02040503050406030204" pitchFamily="18" charset="0"/>
              <a:ea typeface="Cambria" panose="02040503050406030204" pitchFamily="18" charset="0"/>
            </a:endParaRPr>
          </a:p>
          <a:p>
            <a:pPr algn="just">
              <a:lnSpc>
                <a:spcPct val="150000"/>
              </a:lnSpc>
              <a:buFont typeface="Arial" pitchFamily="34" charset="0"/>
              <a:buChar char="•"/>
            </a:pPr>
            <a:r>
              <a:rPr lang="pl-PL" sz="2000" dirty="0">
                <a:solidFill>
                  <a:schemeClr val="bg1"/>
                </a:solidFill>
                <a:latin typeface="Cambria" panose="02040503050406030204" pitchFamily="18" charset="0"/>
                <a:ea typeface="Cambria" panose="02040503050406030204" pitchFamily="18" charset="0"/>
              </a:rPr>
              <a:t> skorzystać z pomocy psychologicznej on-line (znajdź wiarygodną stronę) lub telefonu zaufania</a:t>
            </a:r>
          </a:p>
          <a:p>
            <a:pPr algn="just">
              <a:lnSpc>
                <a:spcPct val="150000"/>
              </a:lnSpc>
              <a:buFont typeface="Arial" pitchFamily="34" charset="0"/>
              <a:buChar char="•"/>
            </a:pPr>
            <a:endParaRPr lang="pl-PL" sz="2000" dirty="0">
              <a:solidFill>
                <a:schemeClr val="bg1"/>
              </a:solidFill>
              <a:latin typeface="Cambria" panose="02040503050406030204" pitchFamily="18" charset="0"/>
              <a:ea typeface="Cambria" panose="02040503050406030204" pitchFamily="18" charset="0"/>
            </a:endParaRPr>
          </a:p>
          <a:p>
            <a:pPr algn="just">
              <a:lnSpc>
                <a:spcPct val="150000"/>
              </a:lnSpc>
              <a:buFont typeface="Arial" pitchFamily="34" charset="0"/>
              <a:buChar char="•"/>
            </a:pPr>
            <a:r>
              <a:rPr lang="pl-PL" sz="2000" dirty="0">
                <a:solidFill>
                  <a:schemeClr val="bg1"/>
                </a:solidFill>
                <a:latin typeface="Cambria" panose="02040503050406030204" pitchFamily="18" charset="0"/>
                <a:ea typeface="Cambria" panose="02040503050406030204" pitchFamily="18" charset="0"/>
              </a:rPr>
              <a:t> unikać korzystania z Internetu w samotności, np. przenieść komputer ze swojego pokoju, do pokoju wspólnego, gdzie przebywają inni domownicy</a:t>
            </a:r>
          </a:p>
        </p:txBody>
      </p:sp>
      <p:pic>
        <p:nvPicPr>
          <p:cNvPr id="6" name="Obraz 5">
            <a:extLst>
              <a:ext uri="{FF2B5EF4-FFF2-40B4-BE49-F238E27FC236}">
                <a16:creationId xmlns:a16="http://schemas.microsoft.com/office/drawing/2014/main" id="{83BE09E5-9CBC-45D4-BDB5-E45F2533F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0057" y="4869160"/>
            <a:ext cx="2333625" cy="1676400"/>
          </a:xfrm>
          <a:prstGeom prst="rect">
            <a:avLst/>
          </a:prstGeom>
        </p:spPr>
      </p:pic>
    </p:spTree>
    <p:extLst>
      <p:ext uri="{BB962C8B-B14F-4D97-AF65-F5344CB8AC3E}">
        <p14:creationId xmlns:p14="http://schemas.microsoft.com/office/powerpoint/2010/main" val="245223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23392" y="836712"/>
            <a:ext cx="9721080" cy="4651915"/>
          </a:xfrm>
          <a:prstGeom prst="rect">
            <a:avLst/>
          </a:prstGeom>
          <a:noFill/>
        </p:spPr>
        <p:txBody>
          <a:bodyPr wrap="square" rtlCol="0">
            <a:spAutoFit/>
          </a:bodyPr>
          <a:lstStyle/>
          <a:p>
            <a:pPr algn="just">
              <a:lnSpc>
                <a:spcPct val="150000"/>
              </a:lnSpc>
              <a:buFont typeface="Arial" pitchFamily="34" charset="0"/>
              <a:buChar char="•"/>
            </a:pPr>
            <a:r>
              <a:rPr lang="pl-PL" sz="2000" dirty="0">
                <a:solidFill>
                  <a:schemeClr val="bg1"/>
                </a:solidFill>
              </a:rPr>
              <a:t> </a:t>
            </a:r>
            <a:r>
              <a:rPr lang="pl-PL" sz="2000" dirty="0">
                <a:solidFill>
                  <a:schemeClr val="bg1"/>
                </a:solidFill>
                <a:latin typeface="Cambria" panose="02040503050406030204" pitchFamily="18" charset="0"/>
                <a:ea typeface="Cambria" panose="02040503050406030204" pitchFamily="18" charset="0"/>
              </a:rPr>
              <a:t>znaleźć inne hobby w rzeczywistości, polegające na kontakcie z innymi osobami (sport, zajęcia teatralne, gry planszowe)</a:t>
            </a:r>
          </a:p>
          <a:p>
            <a:pPr algn="just">
              <a:lnSpc>
                <a:spcPct val="150000"/>
              </a:lnSpc>
              <a:buFont typeface="Arial" pitchFamily="34" charset="0"/>
              <a:buChar char="•"/>
            </a:pPr>
            <a:endParaRPr lang="pl-PL" sz="2000" dirty="0">
              <a:solidFill>
                <a:schemeClr val="bg1"/>
              </a:solidFill>
              <a:latin typeface="Cambria" panose="02040503050406030204" pitchFamily="18" charset="0"/>
              <a:ea typeface="Cambria" panose="02040503050406030204" pitchFamily="18" charset="0"/>
            </a:endParaRPr>
          </a:p>
          <a:p>
            <a:pPr algn="just">
              <a:lnSpc>
                <a:spcPct val="150000"/>
              </a:lnSpc>
              <a:buFont typeface="Arial" pitchFamily="34" charset="0"/>
              <a:buChar char="•"/>
            </a:pPr>
            <a:r>
              <a:rPr lang="pl-PL" sz="2000" dirty="0">
                <a:solidFill>
                  <a:schemeClr val="bg1"/>
                </a:solidFill>
                <a:latin typeface="Cambria" panose="02040503050406030204" pitchFamily="18" charset="0"/>
                <a:ea typeface="Cambria" panose="02040503050406030204" pitchFamily="18" charset="0"/>
              </a:rPr>
              <a:t> poszukać programów pomagających kontrolować </a:t>
            </a:r>
          </a:p>
          <a:p>
            <a:pPr algn="just">
              <a:lnSpc>
                <a:spcPct val="150000"/>
              </a:lnSpc>
            </a:pPr>
            <a:r>
              <a:rPr lang="pl-PL" sz="2000" dirty="0">
                <a:solidFill>
                  <a:schemeClr val="bg1"/>
                </a:solidFill>
                <a:latin typeface="Cambria" panose="02040503050406030204" pitchFamily="18" charset="0"/>
                <a:ea typeface="Cambria" panose="02040503050406030204" pitchFamily="18" charset="0"/>
              </a:rPr>
              <a:t>czas spędzany w Internecie</a:t>
            </a:r>
          </a:p>
          <a:p>
            <a:pPr algn="just">
              <a:lnSpc>
                <a:spcPct val="150000"/>
              </a:lnSpc>
              <a:buFont typeface="Arial" pitchFamily="34" charset="0"/>
              <a:buChar char="•"/>
            </a:pPr>
            <a:endParaRPr lang="pl-PL" sz="2000" dirty="0">
              <a:solidFill>
                <a:schemeClr val="bg1"/>
              </a:solidFill>
              <a:latin typeface="Cambria" panose="02040503050406030204" pitchFamily="18" charset="0"/>
              <a:ea typeface="Cambria" panose="02040503050406030204" pitchFamily="18" charset="0"/>
            </a:endParaRPr>
          </a:p>
          <a:p>
            <a:pPr algn="just">
              <a:lnSpc>
                <a:spcPct val="150000"/>
              </a:lnSpc>
              <a:buFont typeface="Arial" pitchFamily="34" charset="0"/>
              <a:buChar char="•"/>
            </a:pPr>
            <a:r>
              <a:rPr lang="pl-PL" sz="2000" dirty="0">
                <a:solidFill>
                  <a:schemeClr val="bg1"/>
                </a:solidFill>
                <a:latin typeface="Cambria" panose="02040503050406030204" pitchFamily="18" charset="0"/>
                <a:ea typeface="Cambria" panose="02040503050406030204" pitchFamily="18" charset="0"/>
              </a:rPr>
              <a:t> wyznaczyć sobie godziny korzystania z Internetu, poprosić innych o przypominanie, ile jeszcze zostało czasu na rozrywkę</a:t>
            </a:r>
          </a:p>
          <a:p>
            <a:pPr algn="just">
              <a:lnSpc>
                <a:spcPct val="150000"/>
              </a:lnSpc>
              <a:buFont typeface="Arial" pitchFamily="34" charset="0"/>
              <a:buChar char="•"/>
            </a:pPr>
            <a:endParaRPr lang="pl-PL" sz="2000" dirty="0">
              <a:solidFill>
                <a:schemeClr val="bg1"/>
              </a:solidFill>
              <a:latin typeface="Cambria" panose="02040503050406030204" pitchFamily="18" charset="0"/>
              <a:ea typeface="Cambria" panose="02040503050406030204" pitchFamily="18" charset="0"/>
            </a:endParaRPr>
          </a:p>
          <a:p>
            <a:pPr algn="just">
              <a:lnSpc>
                <a:spcPct val="150000"/>
              </a:lnSpc>
              <a:buFont typeface="Arial" pitchFamily="34" charset="0"/>
              <a:buChar char="•"/>
            </a:pPr>
            <a:r>
              <a:rPr lang="pl-PL" sz="2000" dirty="0">
                <a:solidFill>
                  <a:schemeClr val="bg1"/>
                </a:solidFill>
                <a:latin typeface="Cambria" panose="02040503050406030204" pitchFamily="18" charset="0"/>
                <a:ea typeface="Cambria" panose="02040503050406030204" pitchFamily="18" charset="0"/>
              </a:rPr>
              <a:t> obserwować siebie: „W jakich momentach spędzam najwięcej czasu w Internecie?”</a:t>
            </a:r>
          </a:p>
        </p:txBody>
      </p:sp>
      <p:pic>
        <p:nvPicPr>
          <p:cNvPr id="4" name="Obraz 3">
            <a:extLst>
              <a:ext uri="{FF2B5EF4-FFF2-40B4-BE49-F238E27FC236}">
                <a16:creationId xmlns:a16="http://schemas.microsoft.com/office/drawing/2014/main" id="{20C98F93-2056-4A58-9C31-34A07DC41C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7564" y="1628800"/>
            <a:ext cx="1813816" cy="1383035"/>
          </a:xfrm>
          <a:prstGeom prst="rect">
            <a:avLst/>
          </a:prstGeom>
        </p:spPr>
      </p:pic>
    </p:spTree>
    <p:extLst>
      <p:ext uri="{BB962C8B-B14F-4D97-AF65-F5344CB8AC3E}">
        <p14:creationId xmlns:p14="http://schemas.microsoft.com/office/powerpoint/2010/main" val="41980548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711625" y="836713"/>
            <a:ext cx="7200801" cy="1323439"/>
          </a:xfrm>
          <a:prstGeom prst="rect">
            <a:avLst/>
          </a:prstGeom>
        </p:spPr>
        <p:txBody>
          <a:bodyPr wrap="square">
            <a:spAutoFit/>
          </a:bodyPr>
          <a:lstStyle/>
          <a:p>
            <a:pPr algn="ctr"/>
            <a:r>
              <a:rPr lang="pl-PL" sz="4000" b="1" dirty="0">
                <a:solidFill>
                  <a:srgbClr val="002060"/>
                </a:solidFill>
                <a:latin typeface="Cambria" panose="02040503050406030204" pitchFamily="18" charset="0"/>
                <a:ea typeface="Cambria" panose="02040503050406030204" pitchFamily="18" charset="0"/>
                <a:cs typeface="Times New Roman" pitchFamily="18" charset="0"/>
              </a:rPr>
              <a:t>RODZAJE </a:t>
            </a:r>
          </a:p>
          <a:p>
            <a:pPr algn="ctr"/>
            <a:r>
              <a:rPr lang="pl-PL" sz="4000" b="1" dirty="0">
                <a:solidFill>
                  <a:srgbClr val="002060"/>
                </a:solidFill>
                <a:latin typeface="Cambria" panose="02040503050406030204" pitchFamily="18" charset="0"/>
                <a:ea typeface="Cambria" panose="02040503050406030204" pitchFamily="18" charset="0"/>
                <a:cs typeface="Times New Roman" pitchFamily="18" charset="0"/>
              </a:rPr>
              <a:t>NIEBEZPIECZEŃSTW </a:t>
            </a:r>
          </a:p>
        </p:txBody>
      </p:sp>
      <p:pic>
        <p:nvPicPr>
          <p:cNvPr id="2050" name="Picture 2" descr="Znalezione obrazy dla zapytania cyberprzemoc">
            <a:hlinkClick r:id="rId2"/>
          </p:cNvPr>
          <p:cNvPicPr>
            <a:picLocks noChangeAspect="1" noChangeArrowheads="1"/>
          </p:cNvPicPr>
          <p:nvPr/>
        </p:nvPicPr>
        <p:blipFill>
          <a:blip r:embed="rId3" cstate="print"/>
          <a:srcRect/>
          <a:stretch>
            <a:fillRect/>
          </a:stretch>
        </p:blipFill>
        <p:spPr bwMode="auto">
          <a:xfrm>
            <a:off x="5735960" y="2708920"/>
            <a:ext cx="3752850" cy="3362326"/>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127448" y="908720"/>
            <a:ext cx="9289032" cy="4184543"/>
          </a:xfrm>
          <a:prstGeom prst="rect">
            <a:avLst/>
          </a:prstGeom>
        </p:spPr>
        <p:txBody>
          <a:bodyPr wrap="square">
            <a:spAutoFit/>
          </a:bodyPr>
          <a:lstStyle/>
          <a:p>
            <a:pPr algn="ctr">
              <a:lnSpc>
                <a:spcPct val="150000"/>
              </a:lnSpc>
            </a:pPr>
            <a:r>
              <a:rPr lang="pl-PL" sz="2400" b="1" dirty="0">
                <a:solidFill>
                  <a:srgbClr val="002060"/>
                </a:solidFill>
                <a:latin typeface="Cambria" pitchFamily="18" charset="0"/>
                <a:ea typeface="Cambria" pitchFamily="18" charset="0"/>
              </a:rPr>
              <a:t>Do szkodliwych treści zalicza się przede wszystkim: </a:t>
            </a:r>
          </a:p>
          <a:p>
            <a:pPr algn="ctr">
              <a:lnSpc>
                <a:spcPct val="150000"/>
              </a:lnSpc>
            </a:pPr>
            <a:endParaRPr lang="pl-PL" sz="2400" b="1" dirty="0">
              <a:solidFill>
                <a:srgbClr val="002060"/>
              </a:solidFill>
              <a:latin typeface="Cambria" pitchFamily="18" charset="0"/>
              <a:ea typeface="Cambria" pitchFamily="18" charset="0"/>
            </a:endParaRPr>
          </a:p>
          <a:p>
            <a:pPr algn="just">
              <a:lnSpc>
                <a:spcPct val="150000"/>
              </a:lnSpc>
              <a:buFont typeface="Wingdings" pitchFamily="2" charset="2"/>
              <a:buChar char="q"/>
            </a:pPr>
            <a:r>
              <a:rPr lang="pl-PL" sz="2200" dirty="0">
                <a:solidFill>
                  <a:schemeClr val="bg1"/>
                </a:solidFill>
                <a:latin typeface="Cambria" pitchFamily="18" charset="0"/>
                <a:ea typeface="Cambria" pitchFamily="18" charset="0"/>
              </a:rPr>
              <a:t>  Treści obrazujące przemoc, obrażenia fizyczne bądź śmierć, np. zdjęcia/filmy prezentujące ofiary wypadków, okrucieństwo wobec zwierząt; </a:t>
            </a:r>
          </a:p>
          <a:p>
            <a:pPr algn="just">
              <a:lnSpc>
                <a:spcPct val="150000"/>
              </a:lnSpc>
            </a:pPr>
            <a:endParaRPr lang="pl-PL" sz="2200" dirty="0">
              <a:solidFill>
                <a:schemeClr val="bg1"/>
              </a:solidFill>
              <a:latin typeface="Cambria" pitchFamily="18" charset="0"/>
              <a:ea typeface="Cambria" pitchFamily="18" charset="0"/>
            </a:endParaRPr>
          </a:p>
          <a:p>
            <a:pPr algn="just">
              <a:lnSpc>
                <a:spcPct val="150000"/>
              </a:lnSpc>
              <a:buFont typeface="Wingdings" pitchFamily="2" charset="2"/>
              <a:buChar char="q"/>
            </a:pPr>
            <a:r>
              <a:rPr lang="pl-PL" sz="2200" dirty="0">
                <a:solidFill>
                  <a:schemeClr val="bg1"/>
                </a:solidFill>
                <a:latin typeface="Cambria" pitchFamily="18" charset="0"/>
                <a:ea typeface="Cambria" pitchFamily="18" charset="0"/>
              </a:rPr>
              <a:t>  Treści nawołujące do samookaleczeń, samobójstw, zachowań szkodliwych dla zdrowia (np. restrykcyjne diety), czy materiały promujące zażywanie niebezpiecznych substancji (np. narkotyków);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271464" y="1268760"/>
            <a:ext cx="8784976" cy="3076548"/>
          </a:xfrm>
          <a:prstGeom prst="rect">
            <a:avLst/>
          </a:prstGeom>
        </p:spPr>
        <p:txBody>
          <a:bodyPr wrap="square">
            <a:spAutoFit/>
          </a:bodyPr>
          <a:lstStyle/>
          <a:p>
            <a:pPr algn="just">
              <a:lnSpc>
                <a:spcPct val="150000"/>
              </a:lnSpc>
              <a:buFont typeface="Wingdings" pitchFamily="2" charset="2"/>
              <a:buChar char="q"/>
            </a:pPr>
            <a:r>
              <a:rPr lang="pl-PL" sz="2200" dirty="0">
                <a:solidFill>
                  <a:schemeClr val="bg1"/>
                </a:solidFill>
                <a:latin typeface="Cambria" pitchFamily="18" charset="0"/>
                <a:ea typeface="Cambria" pitchFamily="18" charset="0"/>
              </a:rPr>
              <a:t>  Treści dyskryminacyjne, promujące wrogość, a nawet nienawiść;</a:t>
            </a:r>
          </a:p>
          <a:p>
            <a:pPr algn="just">
              <a:lnSpc>
                <a:spcPct val="150000"/>
              </a:lnSpc>
              <a:buFont typeface="Wingdings" pitchFamily="2" charset="2"/>
              <a:buChar char="q"/>
            </a:pPr>
            <a:endParaRPr lang="pl-PL" sz="2200" dirty="0">
              <a:solidFill>
                <a:schemeClr val="bg1"/>
              </a:solidFill>
              <a:latin typeface="Cambria" pitchFamily="18" charset="0"/>
              <a:ea typeface="Cambria" pitchFamily="18" charset="0"/>
            </a:endParaRPr>
          </a:p>
          <a:p>
            <a:pPr algn="just">
              <a:lnSpc>
                <a:spcPct val="150000"/>
              </a:lnSpc>
              <a:buFont typeface="Wingdings" pitchFamily="2" charset="2"/>
              <a:buChar char="q"/>
            </a:pPr>
            <a:r>
              <a:rPr lang="pl-PL" sz="2200" dirty="0">
                <a:solidFill>
                  <a:schemeClr val="bg1"/>
                </a:solidFill>
                <a:latin typeface="Cambria" pitchFamily="18" charset="0"/>
                <a:ea typeface="Cambria" pitchFamily="18" charset="0"/>
              </a:rPr>
              <a:t>  Treści pornograficzne dostępne bez żadnego ostrzeżenia, w tym materiały prezentujące relacje seksualne z wykorzystaniem przemocy, nietypowe i dewiacyjne zachowania seksualne, a także materiały prezentujące seksualne wykorzystywanie dzieci;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620688"/>
            <a:ext cx="9361040" cy="4598438"/>
          </a:xfrm>
          <a:prstGeom prst="rect">
            <a:avLst/>
          </a:prstGeom>
        </p:spPr>
        <p:txBody>
          <a:bodyPr wrap="square">
            <a:spAutoFit/>
          </a:bodyPr>
          <a:lstStyle/>
          <a:p>
            <a:pPr algn="just">
              <a:lnSpc>
                <a:spcPct val="150000"/>
              </a:lnSpc>
              <a:buFont typeface="Wingdings" pitchFamily="2" charset="2"/>
              <a:buChar char="q"/>
            </a:pPr>
            <a:r>
              <a:rPr lang="pl-PL" sz="2200" dirty="0">
                <a:solidFill>
                  <a:schemeClr val="bg1"/>
                </a:solidFill>
              </a:rPr>
              <a:t>  </a:t>
            </a:r>
            <a:r>
              <a:rPr lang="pl-PL" sz="2200" dirty="0">
                <a:solidFill>
                  <a:schemeClr val="bg1"/>
                </a:solidFill>
                <a:latin typeface="Cambria" panose="02040503050406030204" pitchFamily="18" charset="0"/>
                <a:ea typeface="Cambria" panose="02040503050406030204" pitchFamily="18" charset="0"/>
              </a:rPr>
              <a:t>Fałszywe wiadomości (tzw. </a:t>
            </a:r>
            <a:r>
              <a:rPr lang="pl-PL" sz="2200" dirty="0" err="1">
                <a:solidFill>
                  <a:schemeClr val="bg1"/>
                </a:solidFill>
                <a:latin typeface="Cambria" panose="02040503050406030204" pitchFamily="18" charset="0"/>
                <a:ea typeface="Cambria" panose="02040503050406030204" pitchFamily="18" charset="0"/>
              </a:rPr>
              <a:t>fake</a:t>
            </a:r>
            <a:r>
              <a:rPr lang="pl-PL" sz="2200" dirty="0">
                <a:solidFill>
                  <a:schemeClr val="bg1"/>
                </a:solidFill>
                <a:latin typeface="Cambria" panose="02040503050406030204" pitchFamily="18" charset="0"/>
                <a:ea typeface="Cambria" panose="02040503050406030204" pitchFamily="18" charset="0"/>
              </a:rPr>
              <a:t> news), często o charakterze sensacyjnym, publikowane w mediach w celu zmanipulowania i wprowadzenia odbiorcy w błąd dla osiągnięcia korzyści, np. finansowych, politycznych; </a:t>
            </a:r>
          </a:p>
          <a:p>
            <a:pPr algn="just">
              <a:lnSpc>
                <a:spcPct val="150000"/>
              </a:lnSpc>
              <a:buFont typeface="Wingdings" pitchFamily="2" charset="2"/>
              <a:buChar char="q"/>
            </a:pPr>
            <a:endParaRPr lang="pl-PL" sz="2200" dirty="0">
              <a:solidFill>
                <a:schemeClr val="bg1"/>
              </a:solidFill>
              <a:latin typeface="Cambria" panose="02040503050406030204" pitchFamily="18" charset="0"/>
              <a:ea typeface="Cambria" panose="02040503050406030204" pitchFamily="18" charset="0"/>
            </a:endParaRPr>
          </a:p>
          <a:p>
            <a:pPr algn="just">
              <a:lnSpc>
                <a:spcPct val="150000"/>
              </a:lnSpc>
              <a:buFont typeface="Wingdings" pitchFamily="2" charset="2"/>
              <a:buChar char="q"/>
            </a:pPr>
            <a:r>
              <a:rPr lang="pl-PL" sz="2200" dirty="0">
                <a:solidFill>
                  <a:schemeClr val="bg1"/>
                </a:solidFill>
                <a:latin typeface="Cambria" panose="02040503050406030204" pitchFamily="18" charset="0"/>
                <a:ea typeface="Cambria" panose="02040503050406030204" pitchFamily="18" charset="0"/>
              </a:rPr>
              <a:t>  </a:t>
            </a:r>
            <a:r>
              <a:rPr lang="pl-PL" sz="2200" dirty="0" err="1">
                <a:solidFill>
                  <a:schemeClr val="bg1"/>
                </a:solidFill>
                <a:latin typeface="Cambria" panose="02040503050406030204" pitchFamily="18" charset="0"/>
                <a:ea typeface="Cambria" panose="02040503050406030204" pitchFamily="18" charset="0"/>
              </a:rPr>
              <a:t>Patostreamy</a:t>
            </a:r>
            <a:r>
              <a:rPr lang="pl-PL" sz="2200" dirty="0">
                <a:solidFill>
                  <a:schemeClr val="bg1"/>
                </a:solidFill>
                <a:latin typeface="Cambria" panose="02040503050406030204" pitchFamily="18" charset="0"/>
                <a:ea typeface="Cambria" panose="02040503050406030204" pitchFamily="18" charset="0"/>
              </a:rPr>
              <a:t>, czyli relacje na żywo w sieci prezentujące zachowania określane i postrzegane jako patologiczne. Są to np. relacje z libacji alkoholowych, zażywania narkotyków, materiały prezentujące agresywne zachowania, wyzwiska, bójki.</a:t>
            </a:r>
            <a:endParaRPr lang="pl-PL" sz="2200" dirty="0">
              <a:latin typeface="Cambria" panose="02040503050406030204" pitchFamily="18" charset="0"/>
              <a:ea typeface="Cambria" panose="020405030504060302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39416" y="476673"/>
            <a:ext cx="9289032" cy="5816977"/>
          </a:xfrm>
          <a:prstGeom prst="rect">
            <a:avLst/>
          </a:prstGeom>
        </p:spPr>
        <p:txBody>
          <a:bodyPr wrap="square">
            <a:spAutoFit/>
          </a:bodyPr>
          <a:lstStyle/>
          <a:p>
            <a:pPr algn="ctr">
              <a:lnSpc>
                <a:spcPct val="150000"/>
              </a:lnSpc>
            </a:pPr>
            <a:r>
              <a:rPr lang="pl-PL" sz="2400" b="1" dirty="0">
                <a:solidFill>
                  <a:schemeClr val="bg1"/>
                </a:solidFill>
                <a:latin typeface="Cambria" pitchFamily="18" charset="0"/>
                <a:ea typeface="Cambria" pitchFamily="18" charset="0"/>
              </a:rPr>
              <a:t>OBJAWY </a:t>
            </a:r>
            <a:r>
              <a:rPr lang="pl-PL" sz="2400" dirty="0">
                <a:solidFill>
                  <a:schemeClr val="bg1"/>
                </a:solidFill>
                <a:latin typeface="Cambria" pitchFamily="18" charset="0"/>
                <a:ea typeface="Cambria" pitchFamily="18" charset="0"/>
              </a:rPr>
              <a:t>– czyli możliwe konsekwencje kontaktu dziecka ze szkodliwymi treściami: </a:t>
            </a:r>
          </a:p>
          <a:p>
            <a:pPr algn="ctr">
              <a:lnSpc>
                <a:spcPct val="150000"/>
              </a:lnSpc>
            </a:pPr>
            <a:endParaRPr lang="pl-PL" sz="2400" dirty="0">
              <a:solidFill>
                <a:schemeClr val="bg1"/>
              </a:solidFill>
              <a:latin typeface="Cambria" pitchFamily="18" charset="0"/>
              <a:ea typeface="Cambria" pitchFamily="18" charset="0"/>
            </a:endParaRPr>
          </a:p>
          <a:p>
            <a:pPr algn="just">
              <a:lnSpc>
                <a:spcPct val="150000"/>
              </a:lnSpc>
            </a:pPr>
            <a:r>
              <a:rPr lang="pl-PL" sz="2200" dirty="0">
                <a:solidFill>
                  <a:schemeClr val="bg1"/>
                </a:solidFill>
                <a:latin typeface="Cambria" pitchFamily="18" charset="0"/>
                <a:ea typeface="Cambria" pitchFamily="18" charset="0"/>
              </a:rPr>
              <a:t>• lęk, niepokój, obniżenie poczucia bezpieczeństwa; </a:t>
            </a:r>
          </a:p>
          <a:p>
            <a:pPr algn="just">
              <a:lnSpc>
                <a:spcPct val="150000"/>
              </a:lnSpc>
            </a:pPr>
            <a:r>
              <a:rPr lang="pl-PL" sz="2200" dirty="0">
                <a:solidFill>
                  <a:schemeClr val="bg1"/>
                </a:solidFill>
                <a:latin typeface="Cambria" pitchFamily="18" charset="0"/>
                <a:ea typeface="Cambria" pitchFamily="18" charset="0"/>
              </a:rPr>
              <a:t>• wypaczony obraz rzeczywistości; </a:t>
            </a:r>
          </a:p>
          <a:p>
            <a:pPr algn="just">
              <a:lnSpc>
                <a:spcPct val="150000"/>
              </a:lnSpc>
            </a:pPr>
            <a:r>
              <a:rPr lang="pl-PL" sz="2200" dirty="0">
                <a:solidFill>
                  <a:schemeClr val="bg1"/>
                </a:solidFill>
                <a:latin typeface="Cambria" pitchFamily="18" charset="0"/>
                <a:ea typeface="Cambria" pitchFamily="18" charset="0"/>
              </a:rPr>
              <a:t>• pogorszenie nastroju; </a:t>
            </a:r>
          </a:p>
          <a:p>
            <a:pPr algn="just">
              <a:lnSpc>
                <a:spcPct val="150000"/>
              </a:lnSpc>
            </a:pPr>
            <a:r>
              <a:rPr lang="pl-PL" sz="2200" dirty="0">
                <a:solidFill>
                  <a:schemeClr val="bg1"/>
                </a:solidFill>
                <a:latin typeface="Cambria" pitchFamily="18" charset="0"/>
                <a:ea typeface="Cambria" pitchFamily="18" charset="0"/>
              </a:rPr>
              <a:t>• demoralizacja i zachowania sprzeczne z normami społecznymi; </a:t>
            </a:r>
          </a:p>
          <a:p>
            <a:pPr algn="just">
              <a:lnSpc>
                <a:spcPct val="150000"/>
              </a:lnSpc>
            </a:pPr>
            <a:r>
              <a:rPr lang="pl-PL" sz="2200" dirty="0">
                <a:solidFill>
                  <a:schemeClr val="bg1"/>
                </a:solidFill>
                <a:latin typeface="Cambria" pitchFamily="18" charset="0"/>
                <a:ea typeface="Cambria" pitchFamily="18" charset="0"/>
              </a:rPr>
              <a:t>• znieczulenie na losy ofiar przemocy; </a:t>
            </a:r>
          </a:p>
          <a:p>
            <a:pPr algn="just">
              <a:lnSpc>
                <a:spcPct val="150000"/>
              </a:lnSpc>
            </a:pPr>
            <a:r>
              <a:rPr lang="pl-PL" sz="2200" dirty="0">
                <a:solidFill>
                  <a:schemeClr val="bg1"/>
                </a:solidFill>
                <a:latin typeface="Cambria" pitchFamily="18" charset="0"/>
                <a:ea typeface="Cambria" pitchFamily="18" charset="0"/>
              </a:rPr>
              <a:t>• agresywna postawa wobec innych; </a:t>
            </a:r>
          </a:p>
          <a:p>
            <a:pPr algn="just">
              <a:lnSpc>
                <a:spcPct val="150000"/>
              </a:lnSpc>
            </a:pPr>
            <a:r>
              <a:rPr lang="pl-PL" sz="2200" dirty="0">
                <a:solidFill>
                  <a:schemeClr val="bg1"/>
                </a:solidFill>
                <a:latin typeface="Cambria" pitchFamily="18" charset="0"/>
                <a:ea typeface="Cambria" pitchFamily="18" charset="0"/>
              </a:rPr>
              <a:t>• ryzykowne zachowania i działania antyspołeczne; </a:t>
            </a:r>
          </a:p>
          <a:p>
            <a:pPr algn="just">
              <a:lnSpc>
                <a:spcPct val="150000"/>
              </a:lnSpc>
            </a:pPr>
            <a:r>
              <a:rPr lang="pl-PL" sz="2200" dirty="0">
                <a:solidFill>
                  <a:schemeClr val="bg1"/>
                </a:solidFill>
                <a:latin typeface="Cambria" pitchFamily="18" charset="0"/>
                <a:ea typeface="Cambria" pitchFamily="18" charset="0"/>
              </a:rPr>
              <a:t>• fałszywe poglądy na sferę seksualności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23392" y="692696"/>
            <a:ext cx="9505056" cy="5478423"/>
          </a:xfrm>
          <a:prstGeom prst="rect">
            <a:avLst/>
          </a:prstGeom>
        </p:spPr>
        <p:txBody>
          <a:bodyPr wrap="square">
            <a:spAutoFit/>
          </a:bodyPr>
          <a:lstStyle/>
          <a:p>
            <a:pPr algn="just">
              <a:lnSpc>
                <a:spcPct val="150000"/>
              </a:lnSpc>
            </a:pPr>
            <a:r>
              <a:rPr lang="pl-PL" sz="2000" b="1" dirty="0"/>
              <a:t>	</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Cyberprzemoc</a:t>
            </a:r>
            <a:r>
              <a:rPr lang="pl-PL" sz="2400" dirty="0">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to nowe oblicze przemocy rówieśniczej z wykorzystaniem różnych technologii informacyjnych i komunikacyjnych, jak np.: poczta elektroniczna, czaty, komunikatory, strony internetowe, blogi, serwisy społecznościowe itd. </a:t>
            </a:r>
          </a:p>
          <a:p>
            <a:pPr algn="just">
              <a:lnSpc>
                <a:spcPct val="150000"/>
              </a:lnSpc>
            </a:pPr>
            <a:endParaRPr lang="pl-PL" sz="2400" dirty="0">
              <a:latin typeface="Cambria" panose="02040503050406030204" pitchFamily="18" charset="0"/>
              <a:ea typeface="Cambria" panose="02040503050406030204" pitchFamily="18" charset="0"/>
              <a:cs typeface="Times New Roman" pitchFamily="18" charset="0"/>
            </a:endParaRPr>
          </a:p>
          <a:p>
            <a:pPr algn="just">
              <a:lnSpc>
                <a:spcPct val="150000"/>
              </a:lnSpc>
            </a:pPr>
            <a:r>
              <a:rPr lang="pl-PL" sz="2400" dirty="0">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Akty cyberprzemocy przyjmują różne formy: nękanie, straszenie, szantażowanie z użyciem Sieci, publikowanie lub rozsyłanie ośmieszających, kompromitujących zdjęć, filmów oraz podszywanie się w sieci pod kogoś wbrew jego woli. </a:t>
            </a:r>
          </a:p>
          <a:p>
            <a:r>
              <a:rPr lang="pl-PL" sz="2000" dirty="0">
                <a:solidFill>
                  <a:schemeClr val="bg1"/>
                </a:solidFill>
                <a:latin typeface="Times New Roman" pitchFamily="18" charset="0"/>
                <a:cs typeface="Times New Roman" pitchFamily="18" charset="0"/>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764704"/>
            <a:ext cx="9793088" cy="5656100"/>
          </a:xfrm>
          <a:prstGeom prst="rect">
            <a:avLst/>
          </a:prstGeom>
        </p:spPr>
        <p:txBody>
          <a:bodyPr wrap="square">
            <a:spAutoFit/>
          </a:bodyPr>
          <a:lstStyle/>
          <a:p>
            <a:pPr algn="just">
              <a:lnSpc>
                <a:spcPct val="150000"/>
              </a:lnSpc>
            </a:pPr>
            <a:r>
              <a:rPr lang="pl-PL" sz="2400" b="1" dirty="0">
                <a:solidFill>
                  <a:srgbClr val="FF0000"/>
                </a:solidFill>
                <a:latin typeface="Times New Roman" pitchFamily="18" charset="0"/>
                <a:cs typeface="Times New Roman" pitchFamily="18" charset="0"/>
              </a:rPr>
              <a:t>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Stalking</a:t>
            </a:r>
            <a:r>
              <a:rPr lang="pl-PL" sz="2400" dirty="0">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jest inną formą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cyberprzemocy</a:t>
            </a:r>
            <a:r>
              <a:rPr lang="pl-PL" sz="2400" dirty="0">
                <a:solidFill>
                  <a:schemeClr val="bg1"/>
                </a:solidFill>
                <a:latin typeface="Cambria" panose="02040503050406030204" pitchFamily="18" charset="0"/>
                <a:ea typeface="Cambria" panose="02040503050406030204" pitchFamily="18" charset="0"/>
                <a:cs typeface="Times New Roman" pitchFamily="18" charset="0"/>
              </a:rPr>
              <a:t>, czyli uporczywym nękaniem innych za pomocą nowych technologii, np. zakładanie fikcyjnego profilu w celu ośmieszenia poszkodowanego, jego usuwanie i ponownie zakładanie. 	</a:t>
            </a:r>
          </a:p>
          <a:p>
            <a:pPr algn="just">
              <a:lnSpc>
                <a:spcPct val="150000"/>
              </a:lnSpc>
            </a:pPr>
            <a:endParaRPr lang="pl-PL" sz="2400" dirty="0">
              <a:latin typeface="Cambria" panose="02040503050406030204" pitchFamily="18" charset="0"/>
              <a:ea typeface="Cambria" panose="02040503050406030204" pitchFamily="18" charset="0"/>
              <a:cs typeface="Times New Roman" pitchFamily="18" charset="0"/>
            </a:endParaRPr>
          </a:p>
          <a:p>
            <a:pPr algn="just">
              <a:lnSpc>
                <a:spcPct val="150000"/>
              </a:lnSpc>
            </a:pPr>
            <a:r>
              <a:rPr lang="pl-PL" sz="2400" dirty="0">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Sprawca, czyli osoba pisząca obraźliwe komentarze na forum czy blogu, często pozostaje tylko do pewnego stopnia anonimowa, kryjąc się za internetowym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nick’iem</a:t>
            </a:r>
            <a:r>
              <a:rPr lang="pl-PL" sz="2400" dirty="0">
                <a:solidFill>
                  <a:schemeClr val="bg1"/>
                </a:solidFill>
                <a:latin typeface="Cambria" panose="02040503050406030204" pitchFamily="18" charset="0"/>
                <a:ea typeface="Cambria" panose="02040503050406030204" pitchFamily="18" charset="0"/>
                <a:cs typeface="Times New Roman" pitchFamily="18" charset="0"/>
              </a:rPr>
              <a:t>. Jego anonimowość jest pozorna, ponieważ wytropienie takiego internauty nie stanowi dla specjalistów żadnego problemu</a:t>
            </a:r>
            <a:r>
              <a:rPr lang="pl-PL" sz="2000" dirty="0">
                <a:solidFill>
                  <a:schemeClr val="bg1"/>
                </a:solidFill>
                <a:latin typeface="Cambria" panose="02040503050406030204" pitchFamily="18" charset="0"/>
                <a:ea typeface="Cambria" panose="02040503050406030204" pitchFamily="18" charset="0"/>
                <a:cs typeface="Times New Roman" pitchFamily="18" charset="0"/>
              </a:rPr>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E5DC74EA-1A79-0CAB-014C-3F6A7C970D0D}"/>
              </a:ext>
            </a:extLst>
          </p:cNvPr>
          <p:cNvSpPr txBox="1"/>
          <p:nvPr/>
        </p:nvSpPr>
        <p:spPr>
          <a:xfrm>
            <a:off x="623392" y="1412776"/>
            <a:ext cx="9721080" cy="4455772"/>
          </a:xfrm>
          <a:prstGeom prst="rect">
            <a:avLst/>
          </a:prstGeom>
          <a:noFill/>
        </p:spPr>
        <p:txBody>
          <a:bodyPr wrap="square">
            <a:spAutoFit/>
          </a:bodyPr>
          <a:lstStyle/>
          <a:p>
            <a:pPr algn="just">
              <a:lnSpc>
                <a:spcPct val="150000"/>
              </a:lnSpc>
            </a:pPr>
            <a:r>
              <a:rPr lang="pl-PL" sz="2400" b="1" i="0" dirty="0">
                <a:solidFill>
                  <a:schemeClr val="bg1"/>
                </a:solidFill>
                <a:effectLst/>
                <a:latin typeface="Cambria" panose="02040503050406030204" pitchFamily="18" charset="0"/>
                <a:ea typeface="Cambria" panose="02040503050406030204" pitchFamily="18" charset="0"/>
              </a:rPr>
              <a:t>Maskarada</a:t>
            </a:r>
            <a:r>
              <a:rPr lang="pl-PL" sz="2400" b="0" i="0" dirty="0">
                <a:solidFill>
                  <a:schemeClr val="bg1"/>
                </a:solidFill>
                <a:effectLst/>
                <a:latin typeface="Cambria" panose="02040503050406030204" pitchFamily="18" charset="0"/>
                <a:ea typeface="Cambria" panose="02040503050406030204" pitchFamily="18" charset="0"/>
              </a:rPr>
              <a:t> – zjawisko to polega na tworzeniu nieprawdziwych kont na portalach internetowych w celu krzywdzenia ofiary.</a:t>
            </a:r>
          </a:p>
          <a:p>
            <a:pPr algn="just">
              <a:lnSpc>
                <a:spcPct val="150000"/>
              </a:lnSpc>
            </a:pPr>
            <a:endParaRPr lang="pl-PL" sz="2400" b="1" i="0" dirty="0">
              <a:solidFill>
                <a:schemeClr val="bg1"/>
              </a:solidFill>
              <a:effectLst/>
              <a:latin typeface="Cambria" panose="02040503050406030204" pitchFamily="18" charset="0"/>
              <a:ea typeface="Cambria" panose="02040503050406030204" pitchFamily="18" charset="0"/>
            </a:endParaRPr>
          </a:p>
          <a:p>
            <a:pPr algn="just">
              <a:lnSpc>
                <a:spcPct val="150000"/>
              </a:lnSpc>
            </a:pPr>
            <a:r>
              <a:rPr lang="pl-PL" sz="2400" b="1" i="0" dirty="0" err="1">
                <a:solidFill>
                  <a:schemeClr val="bg1"/>
                </a:solidFill>
                <a:effectLst/>
                <a:latin typeface="Cambria" panose="02040503050406030204" pitchFamily="18" charset="0"/>
                <a:ea typeface="Cambria" panose="02040503050406030204" pitchFamily="18" charset="0"/>
              </a:rPr>
              <a:t>Sextortion</a:t>
            </a:r>
            <a:r>
              <a:rPr lang="pl-PL" sz="2400" b="1" i="0" dirty="0">
                <a:solidFill>
                  <a:schemeClr val="bg1"/>
                </a:solidFill>
                <a:effectLst/>
                <a:latin typeface="Cambria" panose="02040503050406030204" pitchFamily="18" charset="0"/>
                <a:ea typeface="Cambria" panose="02040503050406030204" pitchFamily="18" charset="0"/>
              </a:rPr>
              <a:t> </a:t>
            </a:r>
            <a:r>
              <a:rPr lang="pl-PL" sz="2400" b="0" i="0" dirty="0">
                <a:solidFill>
                  <a:schemeClr val="bg1"/>
                </a:solidFill>
                <a:effectLst/>
                <a:latin typeface="Cambria" panose="02040503050406030204" pitchFamily="18" charset="0"/>
                <a:ea typeface="Cambria" panose="02040503050406030204" pitchFamily="18" charset="0"/>
              </a:rPr>
              <a:t>– polega na wyłudzaniu od innej osoby materiałów o treści seksualnej z jej udziałem, a następnie grożeniu, że treści te zostaną udostępnione, jeśli ofiara nie wpłaci określonej sumy pieniędzy bądź nie przyśle kolejnych materiałów.</a:t>
            </a:r>
          </a:p>
          <a:p>
            <a:pPr algn="just">
              <a:lnSpc>
                <a:spcPct val="150000"/>
              </a:lnSpc>
            </a:pPr>
            <a:endParaRPr lang="pl-PL" sz="2400" b="0" i="0" dirty="0">
              <a:solidFill>
                <a:schemeClr val="bg1"/>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22883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3A2E08EA-82BA-07E2-E7E1-DC324CD654AF}"/>
              </a:ext>
            </a:extLst>
          </p:cNvPr>
          <p:cNvSpPr txBox="1"/>
          <p:nvPr/>
        </p:nvSpPr>
        <p:spPr>
          <a:xfrm>
            <a:off x="479376" y="620688"/>
            <a:ext cx="9577064" cy="4455772"/>
          </a:xfrm>
          <a:prstGeom prst="rect">
            <a:avLst/>
          </a:prstGeom>
          <a:noFill/>
        </p:spPr>
        <p:txBody>
          <a:bodyPr wrap="square">
            <a:spAutoFit/>
          </a:bodyPr>
          <a:lstStyle/>
          <a:p>
            <a:pPr algn="just">
              <a:lnSpc>
                <a:spcPct val="150000"/>
              </a:lnSpc>
            </a:pPr>
            <a:r>
              <a:rPr lang="pl-PL" sz="2400" b="0" i="0" dirty="0" err="1">
                <a:solidFill>
                  <a:srgbClr val="00142F"/>
                </a:solidFill>
                <a:effectLst/>
                <a:latin typeface="Cambria" panose="02040503050406030204" pitchFamily="18" charset="0"/>
                <a:ea typeface="Cambria" panose="02040503050406030204" pitchFamily="18" charset="0"/>
              </a:rPr>
              <a:t>Sharenting</a:t>
            </a:r>
            <a:r>
              <a:rPr lang="pl-PL" sz="2400" b="0" i="0" dirty="0">
                <a:solidFill>
                  <a:srgbClr val="00142F"/>
                </a:solidFill>
                <a:effectLst/>
                <a:latin typeface="Cambria" panose="02040503050406030204" pitchFamily="18" charset="0"/>
                <a:ea typeface="Cambria" panose="02040503050406030204" pitchFamily="18" charset="0"/>
              </a:rPr>
              <a:t> – z pewnością ta forma szkodliwego działania w sieci różni się od pozostałych, ponieważ jej celem nie jest wyrachowane zaszkodzenie ofierze. </a:t>
            </a:r>
          </a:p>
          <a:p>
            <a:pPr algn="just">
              <a:lnSpc>
                <a:spcPct val="150000"/>
              </a:lnSpc>
            </a:pPr>
            <a:r>
              <a:rPr lang="pl-PL" sz="2400" dirty="0">
                <a:solidFill>
                  <a:srgbClr val="00142F"/>
                </a:solidFill>
                <a:latin typeface="Cambria" panose="02040503050406030204" pitchFamily="18" charset="0"/>
                <a:ea typeface="Cambria" panose="02040503050406030204" pitchFamily="18" charset="0"/>
              </a:rPr>
              <a:t>	</a:t>
            </a:r>
            <a:r>
              <a:rPr lang="pl-PL" sz="2400" b="0" i="0" dirty="0" err="1">
                <a:solidFill>
                  <a:srgbClr val="00142F"/>
                </a:solidFill>
                <a:effectLst/>
                <a:latin typeface="Cambria" panose="02040503050406030204" pitchFamily="18" charset="0"/>
                <a:ea typeface="Cambria" panose="02040503050406030204" pitchFamily="18" charset="0"/>
              </a:rPr>
              <a:t>Sharenting</a:t>
            </a:r>
            <a:r>
              <a:rPr lang="pl-PL" sz="2400" b="0" i="0" dirty="0">
                <a:solidFill>
                  <a:srgbClr val="00142F"/>
                </a:solidFill>
                <a:effectLst/>
                <a:latin typeface="Cambria" panose="02040503050406030204" pitchFamily="18" charset="0"/>
                <a:ea typeface="Cambria" panose="02040503050406030204" pitchFamily="18" charset="0"/>
              </a:rPr>
              <a:t> polega na coraz częstszym wśród rodziców bezmyślnym udostępnianiu zdjęć swoich dzieci na portalach społecznościowych. 	Zamieszczanie zbyt wielu zdjęć oraz tych o charakterze intymnym może być źródłem takich sytuacji jak używanie fotografii przez dewiantów czy choćby wywoływanie w dziecku poczucia zażenowania.</a:t>
            </a:r>
          </a:p>
        </p:txBody>
      </p:sp>
    </p:spTree>
    <p:extLst>
      <p:ext uri="{BB962C8B-B14F-4D97-AF65-F5344CB8AC3E}">
        <p14:creationId xmlns:p14="http://schemas.microsoft.com/office/powerpoint/2010/main" val="18027246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3DD87F5C-4A72-DD2E-D7E2-09C51D0F5279}"/>
              </a:ext>
            </a:extLst>
          </p:cNvPr>
          <p:cNvSpPr txBox="1"/>
          <p:nvPr/>
        </p:nvSpPr>
        <p:spPr>
          <a:xfrm>
            <a:off x="983432" y="1484783"/>
            <a:ext cx="8784976" cy="3347776"/>
          </a:xfrm>
          <a:prstGeom prst="rect">
            <a:avLst/>
          </a:prstGeom>
          <a:noFill/>
        </p:spPr>
        <p:txBody>
          <a:bodyPr wrap="square">
            <a:spAutoFit/>
          </a:bodyPr>
          <a:lstStyle/>
          <a:p>
            <a:pPr algn="just">
              <a:lnSpc>
                <a:spcPct val="150000"/>
              </a:lnSpc>
            </a:pPr>
            <a:r>
              <a:rPr lang="pl-PL" sz="2400" b="1" i="0" dirty="0" err="1">
                <a:solidFill>
                  <a:srgbClr val="202122"/>
                </a:solidFill>
                <a:effectLst/>
                <a:latin typeface="Cambria" panose="02040503050406030204" pitchFamily="18" charset="0"/>
                <a:ea typeface="Cambria" panose="02040503050406030204" pitchFamily="18" charset="0"/>
              </a:rPr>
              <a:t>Flood</a:t>
            </a:r>
            <a:r>
              <a:rPr lang="pl-PL" sz="2400" b="0" i="0" dirty="0">
                <a:solidFill>
                  <a:srgbClr val="202122"/>
                </a:solidFill>
                <a:effectLst/>
                <a:latin typeface="Cambria" panose="02040503050406030204" pitchFamily="18" charset="0"/>
                <a:ea typeface="Cambria" panose="02040503050406030204" pitchFamily="18" charset="0"/>
              </a:rPr>
              <a:t> – wielokrotne wysłanie tej samej wiadomości lub wielu różnych wiadomości, lub pustych lub zniekształconych (zwykle celowo) </a:t>
            </a:r>
            <a:r>
              <a:rPr lang="pl-PL" sz="2400" b="0" i="0" u="none" strike="noStrike" dirty="0">
                <a:solidFill>
                  <a:schemeClr val="bg1"/>
                </a:solidFill>
                <a:effectLst/>
                <a:latin typeface="Cambria" panose="02040503050406030204" pitchFamily="18" charset="0"/>
                <a:ea typeface="Cambria" panose="02040503050406030204" pitchFamily="18" charset="0"/>
              </a:rPr>
              <a:t>pakietów</a:t>
            </a:r>
            <a:r>
              <a:rPr lang="pl-PL" sz="2400" b="0" i="0" dirty="0">
                <a:solidFill>
                  <a:schemeClr val="bg1"/>
                </a:solidFill>
                <a:effectLst/>
                <a:latin typeface="Cambria" panose="02040503050406030204" pitchFamily="18" charset="0"/>
                <a:ea typeface="Cambria" panose="02040503050406030204" pitchFamily="18" charset="0"/>
              </a:rPr>
              <a:t> bez wiadomości w bardzo krótkich odstępach czasu. </a:t>
            </a:r>
            <a:r>
              <a:rPr lang="pl-PL" sz="2400" b="0" i="0" dirty="0" err="1">
                <a:solidFill>
                  <a:schemeClr val="bg1"/>
                </a:solidFill>
                <a:effectLst/>
                <a:latin typeface="Cambria" panose="02040503050406030204" pitchFamily="18" charset="0"/>
                <a:ea typeface="Cambria" panose="02040503050406030204" pitchFamily="18" charset="0"/>
              </a:rPr>
              <a:t>Floodowanie</a:t>
            </a:r>
            <a:r>
              <a:rPr lang="pl-PL" sz="2400" b="0" i="0" dirty="0">
                <a:solidFill>
                  <a:schemeClr val="bg1"/>
                </a:solidFill>
                <a:effectLst/>
                <a:latin typeface="Cambria" panose="02040503050406030204" pitchFamily="18" charset="0"/>
                <a:ea typeface="Cambria" panose="02040503050406030204" pitchFamily="18" charset="0"/>
              </a:rPr>
              <a:t> (</a:t>
            </a:r>
            <a:r>
              <a:rPr lang="pl-PL" sz="2400" b="0" i="0" u="none" strike="noStrike" dirty="0">
                <a:solidFill>
                  <a:schemeClr val="bg1"/>
                </a:solidFill>
                <a:effectLst/>
                <a:latin typeface="Cambria" panose="02040503050406030204" pitchFamily="18" charset="0"/>
                <a:ea typeface="Cambria" panose="02040503050406030204" pitchFamily="18" charset="0"/>
              </a:rPr>
              <a:t>ang.</a:t>
            </a:r>
            <a:r>
              <a:rPr lang="pl-PL" sz="2400" b="0" i="0" dirty="0">
                <a:solidFill>
                  <a:schemeClr val="bg1"/>
                </a:solidFill>
                <a:effectLst/>
                <a:latin typeface="Cambria" panose="02040503050406030204" pitchFamily="18" charset="0"/>
                <a:ea typeface="Cambria" panose="02040503050406030204" pitchFamily="18" charset="0"/>
              </a:rPr>
              <a:t> </a:t>
            </a:r>
            <a:r>
              <a:rPr lang="pl-PL" sz="2400" b="0" i="1" dirty="0" err="1">
                <a:solidFill>
                  <a:schemeClr val="bg1"/>
                </a:solidFill>
                <a:effectLst/>
                <a:latin typeface="Cambria" panose="02040503050406030204" pitchFamily="18" charset="0"/>
                <a:ea typeface="Cambria" panose="02040503050406030204" pitchFamily="18" charset="0"/>
              </a:rPr>
              <a:t>flooding</a:t>
            </a:r>
            <a:r>
              <a:rPr lang="pl-PL" sz="2400" b="0" i="0" dirty="0">
                <a:solidFill>
                  <a:schemeClr val="bg1"/>
                </a:solidFill>
                <a:effectLst/>
                <a:latin typeface="Cambria" panose="02040503050406030204" pitchFamily="18" charset="0"/>
                <a:ea typeface="Cambria" panose="02040503050406030204" pitchFamily="18" charset="0"/>
              </a:rPr>
              <a:t>) może występować w programach komunikacyjnych używanych przez ludzi, jak i też na poziomie protokołów sieciowych.</a:t>
            </a:r>
            <a:endParaRPr lang="pl-PL" sz="24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252013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67408" y="836711"/>
            <a:ext cx="9289032" cy="4708981"/>
          </a:xfrm>
          <a:prstGeom prst="rect">
            <a:avLst/>
          </a:prstGeom>
        </p:spPr>
        <p:txBody>
          <a:bodyPr wrap="square">
            <a:spAutoFit/>
          </a:bodyPr>
          <a:lstStyle/>
          <a:p>
            <a:pPr algn="just">
              <a:lnSpc>
                <a:spcPct val="150000"/>
              </a:lnSpc>
            </a:pPr>
            <a:r>
              <a:rPr lang="pl-PL" sz="2400" b="1" dirty="0">
                <a:solidFill>
                  <a:srgbClr val="FF0000"/>
                </a:solidFill>
                <a:latin typeface="Times New Roman" pitchFamily="18" charset="0"/>
                <a:cs typeface="Times New Roman" pitchFamily="18" charset="0"/>
              </a:rPr>
              <a:t>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Trollowanie</a:t>
            </a:r>
            <a:r>
              <a:rPr lang="pl-PL" sz="2000" dirty="0">
                <a:latin typeface="Cambria" panose="02040503050406030204" pitchFamily="18" charset="0"/>
                <a:ea typeface="Cambria" panose="02040503050406030204" pitchFamily="18" charset="0"/>
                <a:cs typeface="Times New Roman" pitchFamily="18" charset="0"/>
              </a:rPr>
              <a:t> </a:t>
            </a:r>
            <a:r>
              <a:rPr lang="pl-PL" sz="2000" dirty="0">
                <a:solidFill>
                  <a:schemeClr val="bg1"/>
                </a:solidFill>
                <a:latin typeface="Cambria" panose="02040503050406030204" pitchFamily="18" charset="0"/>
                <a:ea typeface="Cambria" panose="02040503050406030204" pitchFamily="18" charset="0"/>
                <a:cs typeface="Times New Roman" pitchFamily="18" charset="0"/>
              </a:rPr>
              <a:t>to różnego typu nieprzyjazne zachowania wobec innych użytkowników Internetu, które mają na celu rozbicie prowadzonej dyskusji. </a:t>
            </a:r>
          </a:p>
          <a:p>
            <a:pPr algn="just">
              <a:lnSpc>
                <a:spcPct val="150000"/>
              </a:lnSpc>
            </a:pPr>
            <a:r>
              <a:rPr lang="pl-PL" sz="2000" dirty="0">
                <a:solidFill>
                  <a:schemeClr val="bg1"/>
                </a:solidFill>
                <a:latin typeface="Cambria" panose="02040503050406030204" pitchFamily="18" charset="0"/>
                <a:ea typeface="Cambria" panose="02040503050406030204" pitchFamily="18" charset="0"/>
                <a:cs typeface="Times New Roman" pitchFamily="18" charset="0"/>
              </a:rPr>
              <a:t>	Zjawisko to jest obecne w miejscach przeznaczonych do wymiany myśli między Internautami, czyli na grupach dyskusyjnych, forach, czatach itp. </a:t>
            </a:r>
          </a:p>
          <a:p>
            <a:pPr algn="just">
              <a:lnSpc>
                <a:spcPct val="150000"/>
              </a:lnSpc>
            </a:pPr>
            <a:r>
              <a:rPr lang="pl-PL" sz="2000" dirty="0">
                <a:solidFill>
                  <a:schemeClr val="bg1"/>
                </a:solidFill>
                <a:latin typeface="Cambria" panose="02040503050406030204" pitchFamily="18" charset="0"/>
                <a:ea typeface="Cambria" panose="02040503050406030204" pitchFamily="18" charset="0"/>
                <a:cs typeface="Times New Roman" pitchFamily="18" charset="0"/>
              </a:rPr>
              <a:t>	Może przejawiać się np. jako wypowiedzi jawnie pogardliwe wobec innych użytkowników, obsesyjne zwracanie uwagi na błędy ortograficzne, złośliwe wtrącanie niezwiązanych z tematem uwag i opinii. </a:t>
            </a:r>
          </a:p>
          <a:p>
            <a:pPr algn="just">
              <a:lnSpc>
                <a:spcPct val="150000"/>
              </a:lnSpc>
            </a:pPr>
            <a:r>
              <a:rPr lang="pl-PL" sz="2000" dirty="0">
                <a:solidFill>
                  <a:schemeClr val="bg1"/>
                </a:solidFill>
                <a:latin typeface="Cambria" panose="02040503050406030204" pitchFamily="18" charset="0"/>
                <a:ea typeface="Cambria" panose="02040503050406030204" pitchFamily="18" charset="0"/>
                <a:cs typeface="Times New Roman" pitchFamily="18" charset="0"/>
              </a:rPr>
              <a:t>	Sprawcy takich zachowań są nazywani trollami, a samo zjawisko jest bardzo niepożądane i często zwalczane przez moderatorów i administratorów serwisów.  </a:t>
            </a:r>
          </a:p>
          <a:p>
            <a:r>
              <a:rPr lang="pl-PL" dirty="0">
                <a:latin typeface="Cambria" panose="02040503050406030204" pitchFamily="18" charset="0"/>
                <a:ea typeface="Cambria" panose="02040503050406030204" pitchFamily="18" charset="0"/>
              </a:rPr>
              <a:t>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83432" y="1052736"/>
            <a:ext cx="9289032" cy="3440109"/>
          </a:xfrm>
          <a:prstGeom prst="rect">
            <a:avLst/>
          </a:prstGeom>
        </p:spPr>
        <p:txBody>
          <a:bodyPr wrap="square">
            <a:spAutoFit/>
          </a:bodyPr>
          <a:lstStyle/>
          <a:p>
            <a:pPr algn="just">
              <a:lnSpc>
                <a:spcPct val="150000"/>
              </a:lnSpc>
            </a:pPr>
            <a:r>
              <a:rPr lang="pl-PL" sz="2400" b="1" dirty="0">
                <a:solidFill>
                  <a:srgbClr val="FF0000"/>
                </a:solidFill>
                <a:latin typeface="Times New Roman" pitchFamily="18" charset="0"/>
                <a:cs typeface="Times New Roman" pitchFamily="18" charset="0"/>
              </a:rPr>
              <a:t>	</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Flaming</a:t>
            </a:r>
            <a:r>
              <a:rPr lang="pl-PL" sz="2800" dirty="0">
                <a:solidFill>
                  <a:schemeClr val="bg1"/>
                </a:solidFill>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to celowe zaognianie wymiany zdań między użytkownikami w różnego typu serwisach dyskusyjnych, prowadzące niejako do „wojny”, w której wszystkie chwyty są dozwolone. </a:t>
            </a:r>
          </a:p>
          <a:p>
            <a:pPr algn="just">
              <a:lnSpc>
                <a:spcPct val="150000"/>
              </a:lnSpc>
            </a:pPr>
            <a:r>
              <a:rPr lang="pl-PL" sz="2400" dirty="0">
                <a:solidFill>
                  <a:schemeClr val="bg1"/>
                </a:solidFill>
                <a:latin typeface="Cambria" panose="02040503050406030204" pitchFamily="18" charset="0"/>
                <a:ea typeface="Cambria" panose="02040503050406030204" pitchFamily="18" charset="0"/>
                <a:cs typeface="Times New Roman" pitchFamily="18" charset="0"/>
              </a:rPr>
              <a:t>	Bardzo szybko następuje eskalacja agresji i odejście od pierwotnego tematu rozmowy, pojawiają się uszczypliwości, obelgi, a nawet groźby. </a:t>
            </a:r>
          </a:p>
        </p:txBody>
      </p:sp>
      <p:pic>
        <p:nvPicPr>
          <p:cNvPr id="4" name="Obraz 3">
            <a:extLst>
              <a:ext uri="{FF2B5EF4-FFF2-40B4-BE49-F238E27FC236}">
                <a16:creationId xmlns:a16="http://schemas.microsoft.com/office/drawing/2014/main" id="{24FE560E-2486-45C6-90FF-B0BBCFE673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6160" y="4365104"/>
            <a:ext cx="2325638" cy="2325638"/>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11424" y="908719"/>
            <a:ext cx="9217024" cy="5248360"/>
          </a:xfrm>
          <a:prstGeom prst="rect">
            <a:avLst/>
          </a:prstGeom>
        </p:spPr>
        <p:txBody>
          <a:bodyPr wrap="square">
            <a:spAutoFit/>
          </a:bodyPr>
          <a:lstStyle/>
          <a:p>
            <a:pPr algn="just">
              <a:lnSpc>
                <a:spcPct val="150000"/>
              </a:lnSpc>
            </a:pPr>
            <a:r>
              <a:rPr lang="pl-PL" sz="2200" b="1" dirty="0">
                <a:solidFill>
                  <a:srgbClr val="FF0000"/>
                </a:solidFill>
                <a:latin typeface="Times New Roman" pitchFamily="18" charset="0"/>
                <a:cs typeface="Times New Roman" pitchFamily="18" charset="0"/>
              </a:rPr>
              <a:t>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Grooming</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200" dirty="0">
                <a:solidFill>
                  <a:schemeClr val="bg1"/>
                </a:solidFill>
                <a:latin typeface="Cambria" panose="02040503050406030204" pitchFamily="18" charset="0"/>
                <a:ea typeface="Cambria" panose="02040503050406030204" pitchFamily="18" charset="0"/>
                <a:cs typeface="Times New Roman" pitchFamily="18" charset="0"/>
              </a:rPr>
              <a:t>– uwodzenie przez Internet.  Bardzo często w serwisach randkowych profile nieletnich składają się jedynie ze zdjęć, które stanowią główną oś internetowych znajomości (lub element podtrzymania znajomości ze świata realnego w wirtualnym).  </a:t>
            </a:r>
          </a:p>
          <a:p>
            <a:pPr algn="just">
              <a:lnSpc>
                <a:spcPct val="150000"/>
              </a:lnSpc>
            </a:pPr>
            <a:r>
              <a:rPr lang="pl-PL" sz="2200" dirty="0">
                <a:solidFill>
                  <a:schemeClr val="bg1"/>
                </a:solidFill>
                <a:latin typeface="Cambria" panose="02040503050406030204" pitchFamily="18" charset="0"/>
                <a:ea typeface="Cambria" panose="02040503050406030204" pitchFamily="18" charset="0"/>
                <a:cs typeface="Times New Roman" pitchFamily="18" charset="0"/>
              </a:rPr>
              <a:t>	Tutaj nigdy nie ma żadnych dodatkowych informacji o właścicielu – czasem pola takie, jak: „zainteresowania”, „lubię”, „nie lubię”, „marzę”, uzupełniane są poprzez wybranie już gotowych odpowiedzi. Dialogiem i interakcją między użytkownikami są zdjęcia oraz znajdujące się pod nimi komentarze. Niepokojące jest to, że osoby niepełnoletnie zamieszczają upozowane erotycznie zdjęcia.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23392" y="692696"/>
            <a:ext cx="9721080" cy="5447645"/>
          </a:xfrm>
          <a:prstGeom prst="rect">
            <a:avLst/>
          </a:prstGeom>
        </p:spPr>
        <p:txBody>
          <a:bodyPr wrap="square">
            <a:spAutoFit/>
          </a:bodyPr>
          <a:lstStyle/>
          <a:p>
            <a:pPr algn="just">
              <a:lnSpc>
                <a:spcPct val="150000"/>
              </a:lnSpc>
            </a:pPr>
            <a:r>
              <a:rPr lang="pl-PL" sz="2400" dirty="0">
                <a:latin typeface="Times New Roman"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Komentarze zamieszczane przez innych użytkowników są bardzo dosłowne i wulgarne. Oprócz tego, że może to doprowadzić do nawiązania nieodpowiednich znajomości, może też dochodzić do nadużyć, polegających na kopiowaniu i zamieszczaniu tych zdjęć w innych serwisach, gdzie mogą być one komentowane w obraźliwy sposób, wyśmiewane i wykorzystywane w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cyberprzemocy</a:t>
            </a:r>
            <a:r>
              <a:rPr lang="pl-PL" sz="2400" dirty="0">
                <a:solidFill>
                  <a:schemeClr val="bg1"/>
                </a:solidFill>
                <a:latin typeface="Cambria" panose="02040503050406030204" pitchFamily="18" charset="0"/>
                <a:ea typeface="Cambria" panose="02040503050406030204" pitchFamily="18" charset="0"/>
                <a:cs typeface="Times New Roman" pitchFamily="18" charset="0"/>
              </a:rPr>
              <a:t>. </a:t>
            </a:r>
          </a:p>
          <a:p>
            <a:pPr algn="just">
              <a:lnSpc>
                <a:spcPct val="150000"/>
              </a:lnSpc>
            </a:pPr>
            <a:r>
              <a:rPr lang="pl-PL" sz="2400" dirty="0">
                <a:solidFill>
                  <a:schemeClr val="bg1"/>
                </a:solidFill>
                <a:latin typeface="Cambria" panose="02040503050406030204" pitchFamily="18" charset="0"/>
                <a:ea typeface="Cambria" panose="02040503050406030204" pitchFamily="18" charset="0"/>
                <a:cs typeface="Times New Roman" pitchFamily="18" charset="0"/>
              </a:rPr>
              <a:t>	Warto zaznaczyć, że zakładanie profili w serwisach społecznościowych (w tym randkowych) jest często zabronione przez regulamin dla osób poniżej 18 (czasem 15) roku życia. </a:t>
            </a:r>
          </a:p>
          <a:p>
            <a:pPr algn="just"/>
            <a:r>
              <a:rPr lang="pl-PL" sz="2400" dirty="0">
                <a:solidFill>
                  <a:schemeClr val="bg1"/>
                </a:solidFill>
              </a:rPr>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95400" y="1052737"/>
            <a:ext cx="9433048" cy="3727111"/>
          </a:xfrm>
          <a:prstGeom prst="rect">
            <a:avLst/>
          </a:prstGeom>
        </p:spPr>
        <p:txBody>
          <a:bodyPr wrap="square">
            <a:spAutoFit/>
          </a:bodyPr>
          <a:lstStyle/>
          <a:p>
            <a:pPr algn="just">
              <a:lnSpc>
                <a:spcPct val="150000"/>
              </a:lnSpc>
            </a:pPr>
            <a:r>
              <a:rPr lang="pl-PL" sz="2800" b="1" dirty="0">
                <a:solidFill>
                  <a:srgbClr val="FF0000"/>
                </a:solidFill>
                <a:latin typeface="Times New Roman" pitchFamily="18" charset="0"/>
                <a:cs typeface="Times New Roman" pitchFamily="18" charset="0"/>
              </a:rPr>
              <a:t>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Phishing</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800" dirty="0">
                <a:solidFill>
                  <a:schemeClr val="bg1"/>
                </a:solidFill>
                <a:latin typeface="Cambria" panose="02040503050406030204" pitchFamily="18" charset="0"/>
                <a:ea typeface="Cambria" panose="02040503050406030204" pitchFamily="18" charset="0"/>
                <a:cs typeface="Times New Roman" pitchFamily="18" charset="0"/>
              </a:rPr>
              <a:t>– wyłudzanie danych osobistych i informacji majątkowych, np. pozyskanie hasła, danych karty kredytowej. Jest to podszywanie się pod inną osobę lub instytucję oraz kierowanie na fałszywą stronę w celu kradzieży ważnych poufnych danych. </a:t>
            </a:r>
          </a:p>
          <a:p>
            <a:pPr algn="just">
              <a:lnSpc>
                <a:spcPct val="150000"/>
              </a:lnSpc>
            </a:pPr>
            <a:r>
              <a:rPr lang="pl-PL" sz="2000" dirty="0"/>
              <a:t> </a:t>
            </a:r>
          </a:p>
        </p:txBody>
      </p:sp>
      <p:pic>
        <p:nvPicPr>
          <p:cNvPr id="6" name="Obraz 5">
            <a:extLst>
              <a:ext uri="{FF2B5EF4-FFF2-40B4-BE49-F238E27FC236}">
                <a16:creationId xmlns:a16="http://schemas.microsoft.com/office/drawing/2014/main" id="{0CCD2C01-4FFB-48A0-9739-546FBEF807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0136" y="4797152"/>
            <a:ext cx="2133724" cy="166030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67408" y="764704"/>
            <a:ext cx="9145016" cy="2600199"/>
          </a:xfrm>
          <a:prstGeom prst="rect">
            <a:avLst/>
          </a:prstGeom>
        </p:spPr>
        <p:txBody>
          <a:bodyPr wrap="square">
            <a:spAutoFit/>
          </a:bodyPr>
          <a:lstStyle/>
          <a:p>
            <a:pPr algn="just">
              <a:lnSpc>
                <a:spcPct val="150000"/>
              </a:lnSpc>
            </a:pP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Spoofing</a:t>
            </a:r>
            <a:r>
              <a:rPr lang="pl-PL" sz="2800" dirty="0">
                <a:solidFill>
                  <a:schemeClr val="bg1"/>
                </a:solidFill>
                <a:latin typeface="Cambria" panose="02040503050406030204" pitchFamily="18" charset="0"/>
                <a:ea typeface="Cambria" panose="02040503050406030204" pitchFamily="18" charset="0"/>
                <a:cs typeface="Times New Roman" pitchFamily="18" charset="0"/>
              </a:rPr>
              <a:t> – szereg technik zmierzających do podszycia się pod kogoś innego w Sieci. Komputery w sieciach identyfikują się po adresie IP lub/ i po adresie MAC karty sieciowej. (Adres IP jest jedyną metodą autoryzacji). </a:t>
            </a:r>
          </a:p>
        </p:txBody>
      </p:sp>
      <p:pic>
        <p:nvPicPr>
          <p:cNvPr id="84994" name="Picture 2" descr="Znalezione obrazy dla zapytania cyberprzemoc">
            <a:hlinkClick r:id="rId2"/>
          </p:cNvPr>
          <p:cNvPicPr>
            <a:picLocks noChangeAspect="1" noChangeArrowheads="1"/>
          </p:cNvPicPr>
          <p:nvPr/>
        </p:nvPicPr>
        <p:blipFill>
          <a:blip r:embed="rId3" cstate="print"/>
          <a:srcRect/>
          <a:stretch>
            <a:fillRect/>
          </a:stretch>
        </p:blipFill>
        <p:spPr bwMode="auto">
          <a:xfrm>
            <a:off x="8256241" y="4813498"/>
            <a:ext cx="1775509" cy="1639839"/>
          </a:xfrm>
          <a:prstGeom prst="rect">
            <a:avLst/>
          </a:prstGeom>
          <a:noFill/>
        </p:spPr>
      </p:pic>
      <p:pic>
        <p:nvPicPr>
          <p:cNvPr id="4" name="Obraz 3">
            <a:extLst>
              <a:ext uri="{FF2B5EF4-FFF2-40B4-BE49-F238E27FC236}">
                <a16:creationId xmlns:a16="http://schemas.microsoft.com/office/drawing/2014/main" id="{3C4953BF-7DED-417B-928F-EA8F30C080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1585" y="4293097"/>
            <a:ext cx="4304159" cy="199078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6C4EC5EB-720C-4C5F-9A5D-531052A36769}"/>
              </a:ext>
            </a:extLst>
          </p:cNvPr>
          <p:cNvSpPr/>
          <p:nvPr/>
        </p:nvSpPr>
        <p:spPr>
          <a:xfrm>
            <a:off x="767408" y="692697"/>
            <a:ext cx="9433048" cy="2951064"/>
          </a:xfrm>
          <a:prstGeom prst="rect">
            <a:avLst/>
          </a:prstGeom>
        </p:spPr>
        <p:txBody>
          <a:bodyPr wrap="square">
            <a:spAutoFit/>
          </a:bodyPr>
          <a:lstStyle/>
          <a:p>
            <a:pPr algn="just">
              <a:lnSpc>
                <a:spcPct val="150000"/>
              </a:lnSpc>
            </a:pPr>
            <a:r>
              <a:rPr lang="pl-PL" sz="2400" b="1" dirty="0">
                <a:solidFill>
                  <a:schemeClr val="bg1"/>
                </a:solidFill>
                <a:latin typeface="Cambria" pitchFamily="18" charset="0"/>
                <a:ea typeface="Cambria" pitchFamily="18" charset="0"/>
                <a:cs typeface="Times New Roman" pitchFamily="18" charset="0"/>
              </a:rPr>
              <a:t>Nomofobia</a:t>
            </a:r>
            <a:r>
              <a:rPr lang="pl-PL" sz="2400" dirty="0">
                <a:solidFill>
                  <a:schemeClr val="bg1"/>
                </a:solidFill>
                <a:latin typeface="Cambria" pitchFamily="18" charset="0"/>
                <a:ea typeface="Cambria" pitchFamily="18" charset="0"/>
                <a:cs typeface="Times New Roman" pitchFamily="18" charset="0"/>
              </a:rPr>
              <a:t> – Chorobliwy lęk przed sytuacją, w której nie ma możliwości skorzystania z telefonu komórkowego [od no-mobile-</a:t>
            </a:r>
            <a:r>
              <a:rPr lang="pl-PL" sz="2400" dirty="0" err="1">
                <a:solidFill>
                  <a:schemeClr val="bg1"/>
                </a:solidFill>
                <a:latin typeface="Cambria" pitchFamily="18" charset="0"/>
                <a:ea typeface="Cambria" pitchFamily="18" charset="0"/>
                <a:cs typeface="Times New Roman" pitchFamily="18" charset="0"/>
              </a:rPr>
              <a:t>phone</a:t>
            </a:r>
            <a:r>
              <a:rPr lang="pl-PL" sz="2400" dirty="0">
                <a:solidFill>
                  <a:schemeClr val="bg1"/>
                </a:solidFill>
                <a:latin typeface="Cambria" pitchFamily="18" charset="0"/>
                <a:ea typeface="Cambria" pitchFamily="18" charset="0"/>
                <a:cs typeface="Times New Roman" pitchFamily="18" charset="0"/>
              </a:rPr>
              <a:t> </a:t>
            </a:r>
            <a:r>
              <a:rPr lang="pl-PL" sz="2400" dirty="0" err="1">
                <a:solidFill>
                  <a:schemeClr val="bg1"/>
                </a:solidFill>
                <a:latin typeface="Cambria" pitchFamily="18" charset="0"/>
                <a:ea typeface="Cambria" pitchFamily="18" charset="0"/>
                <a:cs typeface="Times New Roman" pitchFamily="18" charset="0"/>
              </a:rPr>
              <a:t>phobia</a:t>
            </a:r>
            <a:r>
              <a:rPr lang="pl-PL" sz="2400" dirty="0">
                <a:solidFill>
                  <a:schemeClr val="bg1"/>
                </a:solidFill>
                <a:latin typeface="Cambria" pitchFamily="18" charset="0"/>
                <a:ea typeface="Cambria" pitchFamily="18" charset="0"/>
                <a:cs typeface="Times New Roman" pitchFamily="18" charset="0"/>
              </a:rPr>
              <a:t>, dosł. lęk przed brakiem telefonu komórkowego].</a:t>
            </a:r>
          </a:p>
          <a:p>
            <a:pPr algn="just">
              <a:lnSpc>
                <a:spcPct val="150000"/>
              </a:lnSpc>
            </a:pPr>
            <a:endParaRPr lang="pl-PL" dirty="0">
              <a:latin typeface="Times New Roman" pitchFamily="18" charset="0"/>
              <a:cs typeface="Times New Roman" pitchFamily="18" charset="0"/>
            </a:endParaRPr>
          </a:p>
          <a:p>
            <a:pPr algn="just">
              <a:lnSpc>
                <a:spcPct val="150000"/>
              </a:lnSpc>
            </a:pPr>
            <a:endParaRPr lang="pl-PL" dirty="0">
              <a:latin typeface="Times New Roman" pitchFamily="18" charset="0"/>
              <a:cs typeface="Times New Roman" pitchFamily="18" charset="0"/>
            </a:endParaRPr>
          </a:p>
          <a:p>
            <a:pPr algn="just">
              <a:lnSpc>
                <a:spcPct val="150000"/>
              </a:lnSpc>
            </a:pPr>
            <a:endParaRPr lang="pl-PL" dirty="0">
              <a:latin typeface="Times New Roman" pitchFamily="18" charset="0"/>
              <a:cs typeface="Times New Roman" pitchFamily="18" charset="0"/>
            </a:endParaRPr>
          </a:p>
        </p:txBody>
      </p:sp>
      <p:pic>
        <p:nvPicPr>
          <p:cNvPr id="90114" name="Picture 2" descr="Nomofobia: całkowite uzależnienie od telefonu - Krok do Zdrowia"/>
          <p:cNvPicPr>
            <a:picLocks noChangeAspect="1" noChangeArrowheads="1"/>
          </p:cNvPicPr>
          <p:nvPr/>
        </p:nvPicPr>
        <p:blipFill>
          <a:blip r:embed="rId2" cstate="print"/>
          <a:srcRect/>
          <a:stretch>
            <a:fillRect/>
          </a:stretch>
        </p:blipFill>
        <p:spPr bwMode="auto">
          <a:xfrm>
            <a:off x="6312025" y="3933056"/>
            <a:ext cx="3300695" cy="2204864"/>
          </a:xfrm>
          <a:prstGeom prst="rect">
            <a:avLst/>
          </a:prstGeom>
          <a:noFill/>
        </p:spPr>
      </p:pic>
    </p:spTree>
    <p:extLst>
      <p:ext uri="{BB962C8B-B14F-4D97-AF65-F5344CB8AC3E}">
        <p14:creationId xmlns:p14="http://schemas.microsoft.com/office/powerpoint/2010/main" val="36927829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55440" y="980728"/>
            <a:ext cx="8856984" cy="4651915"/>
          </a:xfrm>
          <a:prstGeom prst="rect">
            <a:avLst/>
          </a:prstGeom>
        </p:spPr>
        <p:txBody>
          <a:bodyPr wrap="square">
            <a:spAutoFit/>
          </a:bodyPr>
          <a:lstStyle/>
          <a:p>
            <a:pPr algn="just">
              <a:lnSpc>
                <a:spcPct val="150000"/>
              </a:lnSpc>
            </a:pPr>
            <a:r>
              <a:rPr lang="pl-PL" sz="2000" dirty="0">
                <a:solidFill>
                  <a:schemeClr val="bg1"/>
                </a:solidFill>
                <a:latin typeface="Cambria" pitchFamily="18" charset="0"/>
                <a:ea typeface="Cambria" pitchFamily="18" charset="0"/>
                <a:cs typeface="Times New Roman" pitchFamily="18" charset="0"/>
              </a:rPr>
              <a:t>	Eksponowanie znaczenia telefonu komórkowego bywa często próbą podnoszenia sobie prestiżu społecznego, tworzenie iluzji o własnej osobie, jako dynamicznej i zaangażowanej w rzeczywistość. </a:t>
            </a:r>
          </a:p>
          <a:p>
            <a:pPr algn="just">
              <a:lnSpc>
                <a:spcPct val="150000"/>
              </a:lnSpc>
            </a:pPr>
            <a:r>
              <a:rPr lang="pl-PL" sz="2000" dirty="0">
                <a:solidFill>
                  <a:schemeClr val="bg1"/>
                </a:solidFill>
                <a:latin typeface="Cambria" pitchFamily="18" charset="0"/>
                <a:ea typeface="Cambria" pitchFamily="18" charset="0"/>
                <a:cs typeface="Times New Roman" pitchFamily="18" charset="0"/>
              </a:rPr>
              <a:t>Osoba z </a:t>
            </a:r>
            <a:r>
              <a:rPr lang="pl-PL" sz="2000" dirty="0" err="1">
                <a:solidFill>
                  <a:schemeClr val="bg1"/>
                </a:solidFill>
                <a:latin typeface="Cambria" pitchFamily="18" charset="0"/>
                <a:ea typeface="Cambria" pitchFamily="18" charset="0"/>
                <a:cs typeface="Times New Roman" pitchFamily="18" charset="0"/>
              </a:rPr>
              <a:t>nomofobią</a:t>
            </a:r>
            <a:r>
              <a:rPr lang="pl-PL" sz="2000" dirty="0">
                <a:solidFill>
                  <a:schemeClr val="bg1"/>
                </a:solidFill>
                <a:latin typeface="Cambria" pitchFamily="18" charset="0"/>
                <a:ea typeface="Cambria" pitchFamily="18" charset="0"/>
                <a:cs typeface="Times New Roman" pitchFamily="18" charset="0"/>
              </a:rPr>
              <a:t> nie stara się o podniesienie prestiżu własnej osoby. 	Autentycznie wierzy w to, że w każdej chwili może otrzymać ważną wiadomość SMS lub odebrać niezwykłe, zmieniające jej życie połączenie telefoniczne.</a:t>
            </a:r>
          </a:p>
          <a:p>
            <a:pPr algn="just">
              <a:lnSpc>
                <a:spcPct val="150000"/>
              </a:lnSpc>
            </a:pPr>
            <a:r>
              <a:rPr lang="pl-PL" sz="2000" dirty="0">
                <a:solidFill>
                  <a:schemeClr val="bg1"/>
                </a:solidFill>
                <a:latin typeface="Cambria" pitchFamily="18" charset="0"/>
                <a:ea typeface="Cambria" pitchFamily="18" charset="0"/>
                <a:cs typeface="Times New Roman" pitchFamily="18" charset="0"/>
              </a:rPr>
              <a:t>	Według badania przeprowadzonego przez Cisco aż 9 na 10 mieszkańców krajów rozwiniętych (w grupie osób przed 30. rokiem życia) ma jakiś objaw </a:t>
            </a:r>
            <a:r>
              <a:rPr lang="pl-PL" sz="2000" dirty="0" err="1">
                <a:solidFill>
                  <a:schemeClr val="bg1"/>
                </a:solidFill>
                <a:latin typeface="Cambria" pitchFamily="18" charset="0"/>
                <a:ea typeface="Cambria" pitchFamily="18" charset="0"/>
                <a:cs typeface="Times New Roman" pitchFamily="18" charset="0"/>
              </a:rPr>
              <a:t>nomofobii</a:t>
            </a:r>
            <a:r>
              <a:rPr lang="pl-PL" sz="2000" dirty="0">
                <a:solidFill>
                  <a:schemeClr val="bg1"/>
                </a:solidFill>
                <a:latin typeface="Cambria" pitchFamily="18" charset="0"/>
                <a:ea typeface="Cambria" pitchFamily="18" charset="0"/>
                <a:cs typeface="Times New Roman" pitchFamily="18" charset="0"/>
              </a:rPr>
              <a:t>.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72534DAF-454D-4E26-A8D4-5DE9F1DBED5E}"/>
              </a:ext>
            </a:extLst>
          </p:cNvPr>
          <p:cNvSpPr/>
          <p:nvPr/>
        </p:nvSpPr>
        <p:spPr>
          <a:xfrm>
            <a:off x="623392" y="908720"/>
            <a:ext cx="9433048" cy="5259388"/>
          </a:xfrm>
          <a:prstGeom prst="rect">
            <a:avLst/>
          </a:prstGeom>
        </p:spPr>
        <p:txBody>
          <a:bodyPr wrap="square">
            <a:spAutoFit/>
          </a:bodyPr>
          <a:lstStyle/>
          <a:p>
            <a:pPr algn="just">
              <a:lnSpc>
                <a:spcPct val="150000"/>
              </a:lnSpc>
            </a:pPr>
            <a:r>
              <a:rPr lang="pl-PL" sz="2800" b="1" dirty="0">
                <a:solidFill>
                  <a:schemeClr val="bg1"/>
                </a:solidFill>
                <a:latin typeface="Cambria" pitchFamily="18" charset="0"/>
                <a:ea typeface="Cambria" pitchFamily="18" charset="0"/>
                <a:cs typeface="Times New Roman" pitchFamily="18" charset="0"/>
              </a:rPr>
              <a:t>Fonoholizm</a:t>
            </a:r>
            <a:r>
              <a:rPr lang="pl-PL" sz="2400" dirty="0">
                <a:solidFill>
                  <a:schemeClr val="bg1"/>
                </a:solidFill>
                <a:latin typeface="Cambria" pitchFamily="18" charset="0"/>
                <a:ea typeface="Cambria" pitchFamily="18" charset="0"/>
                <a:cs typeface="Times New Roman" pitchFamily="18" charset="0"/>
              </a:rPr>
              <a:t> – Uzależnienie od używania telefonu komórkowego. Jest to uzależnienie behawioralne co oznacza, że nadmierna potrzeba korzystania z telefonu staje się trudna do opanowania i zaczyna szkodzić w różnych obszarach funkcjonowania – w rodzinie, w pracy, w osobistym czasie wolnym. </a:t>
            </a:r>
          </a:p>
          <a:p>
            <a:pPr algn="just">
              <a:lnSpc>
                <a:spcPct val="150000"/>
              </a:lnSpc>
            </a:pPr>
            <a:r>
              <a:rPr lang="pl-PL" sz="2400" dirty="0">
                <a:solidFill>
                  <a:schemeClr val="bg1"/>
                </a:solidFill>
                <a:latin typeface="Cambria" pitchFamily="18" charset="0"/>
                <a:ea typeface="Cambria" pitchFamily="18" charset="0"/>
                <a:cs typeface="Times New Roman" pitchFamily="18" charset="0"/>
              </a:rPr>
              <a:t>	</a:t>
            </a:r>
            <a:r>
              <a:rPr lang="pl-PL" sz="2400" dirty="0" err="1">
                <a:solidFill>
                  <a:schemeClr val="bg1"/>
                </a:solidFill>
                <a:latin typeface="Cambria" pitchFamily="18" charset="0"/>
                <a:ea typeface="Cambria" pitchFamily="18" charset="0"/>
                <a:cs typeface="Times New Roman" pitchFamily="18" charset="0"/>
              </a:rPr>
              <a:t>Fonoholik</a:t>
            </a:r>
            <a:r>
              <a:rPr lang="pl-PL" sz="2400" dirty="0">
                <a:solidFill>
                  <a:schemeClr val="bg1"/>
                </a:solidFill>
                <a:latin typeface="Cambria" pitchFamily="18" charset="0"/>
                <a:ea typeface="Cambria" pitchFamily="18" charset="0"/>
                <a:cs typeface="Times New Roman" pitchFamily="18" charset="0"/>
              </a:rPr>
              <a:t> pracuje lub uczy się nieefektywnie, zarywa noce, ma kłopoty z otoczeniem, posiłkami, rodziną itd.</a:t>
            </a:r>
          </a:p>
          <a:p>
            <a:pPr algn="just">
              <a:lnSpc>
                <a:spcPct val="150000"/>
              </a:lnSpc>
            </a:pPr>
            <a:endParaRPr lang="pl-PL" dirty="0">
              <a:latin typeface="Times New Roman" pitchFamily="18" charset="0"/>
              <a:cs typeface="Times New Roman" pitchFamily="18" charset="0"/>
            </a:endParaRPr>
          </a:p>
          <a:p>
            <a:pPr algn="just">
              <a:lnSpc>
                <a:spcPct val="150000"/>
              </a:lnSpc>
            </a:pPr>
            <a:endParaRPr lang="pl-PL" dirty="0">
              <a:latin typeface="Times New Roman" pitchFamily="18" charset="0"/>
              <a:cs typeface="Times New Roman" pitchFamily="18" charset="0"/>
            </a:endParaRPr>
          </a:p>
          <a:p>
            <a:pPr algn="just">
              <a:lnSpc>
                <a:spcPct val="150000"/>
              </a:lnSpc>
            </a:pPr>
            <a:endParaRPr lang="pl-PL" dirty="0">
              <a:latin typeface="Times New Roman" pitchFamily="18" charset="0"/>
              <a:cs typeface="Times New Roman" pitchFamily="18" charset="0"/>
            </a:endParaRPr>
          </a:p>
        </p:txBody>
      </p:sp>
    </p:spTree>
    <p:extLst>
      <p:ext uri="{BB962C8B-B14F-4D97-AF65-F5344CB8AC3E}">
        <p14:creationId xmlns:p14="http://schemas.microsoft.com/office/powerpoint/2010/main" val="9219677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67408" y="1196752"/>
            <a:ext cx="9217024" cy="4190250"/>
          </a:xfrm>
          <a:prstGeom prst="rect">
            <a:avLst/>
          </a:prstGeom>
        </p:spPr>
        <p:txBody>
          <a:bodyPr wrap="square">
            <a:spAutoFit/>
          </a:bodyPr>
          <a:lstStyle/>
          <a:p>
            <a:pPr algn="just">
              <a:lnSpc>
                <a:spcPct val="150000"/>
              </a:lnSpc>
            </a:pPr>
            <a:r>
              <a:rPr lang="pl-PL" sz="2000" dirty="0">
                <a:solidFill>
                  <a:schemeClr val="bg1"/>
                </a:solidFill>
                <a:latin typeface="Cambria" pitchFamily="18" charset="0"/>
                <a:ea typeface="Cambria" pitchFamily="18" charset="0"/>
                <a:cs typeface="Times New Roman" pitchFamily="18" charset="0"/>
              </a:rPr>
              <a:t>	Objawy uzależnienia od telefonu charakteryzują się tym, że właściciel przywiązuje ogromną wagę do jego posiadania, nie odkłada go na bok, natomiast gdy dochodzi do rozładowania baterii, odczuwa ogromne zaniepokojenie – w skrajnych przypadkach może to nawet prowadzić do ataków paniki.</a:t>
            </a:r>
          </a:p>
          <a:p>
            <a:pPr algn="just">
              <a:lnSpc>
                <a:spcPct val="150000"/>
              </a:lnSpc>
            </a:pPr>
            <a:r>
              <a:rPr lang="pl-PL" sz="2000" dirty="0">
                <a:solidFill>
                  <a:schemeClr val="bg1"/>
                </a:solidFill>
                <a:latin typeface="Cambria" pitchFamily="18" charset="0"/>
                <a:ea typeface="Cambria" pitchFamily="18" charset="0"/>
                <a:cs typeface="Times New Roman" pitchFamily="18" charset="0"/>
              </a:rPr>
              <a:t>	Paradoksalnie, częste korzystanie z komórki, które teoretycznie powinno ułatwiać kontakt z ludźmi, wzmaga poczucie samotności, a ci sami ludzie, którzy nie widzą problemu, by korzystać z komórki na pogrzebie czy podczas rodzinnego obiadu, zaznaczają, że przeszkadza im, gdy ktoś korzysta z komórki w kinie, teatrze czy w towarzystwie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BCE99FD8-EDF9-D7E9-FABB-1C60F6F85D49}"/>
              </a:ext>
            </a:extLst>
          </p:cNvPr>
          <p:cNvSpPr txBox="1"/>
          <p:nvPr/>
        </p:nvSpPr>
        <p:spPr>
          <a:xfrm>
            <a:off x="767408" y="1124744"/>
            <a:ext cx="9433048" cy="3901774"/>
          </a:xfrm>
          <a:prstGeom prst="rect">
            <a:avLst/>
          </a:prstGeom>
          <a:noFill/>
        </p:spPr>
        <p:txBody>
          <a:bodyPr wrap="square">
            <a:spAutoFit/>
          </a:bodyPr>
          <a:lstStyle/>
          <a:p>
            <a:pPr algn="just">
              <a:lnSpc>
                <a:spcPct val="150000"/>
              </a:lnSpc>
            </a:pPr>
            <a:r>
              <a:rPr lang="pl-PL" sz="2400" b="1" i="0" dirty="0">
                <a:solidFill>
                  <a:schemeClr val="bg1"/>
                </a:solidFill>
                <a:effectLst/>
                <a:latin typeface="Cambria" panose="02040503050406030204" pitchFamily="18" charset="0"/>
                <a:ea typeface="Cambria" panose="02040503050406030204" pitchFamily="18" charset="0"/>
              </a:rPr>
              <a:t>„MOMO challenge” </a:t>
            </a:r>
            <a:r>
              <a:rPr lang="pl-PL" sz="2400" b="0" i="0" dirty="0">
                <a:solidFill>
                  <a:schemeClr val="bg1"/>
                </a:solidFill>
                <a:effectLst/>
                <a:latin typeface="Cambria" panose="02040503050406030204" pitchFamily="18" charset="0"/>
                <a:ea typeface="Cambria" panose="02040503050406030204" pitchFamily="18" charset="0"/>
              </a:rPr>
              <a:t>Gra rozpoczynała się przyjęciem zaproszenia od profilu „MOMO” oznaczonego zdjęciem makabrycznie wyglądającej lalki. Następnie MOMO zaczynała wysyłać wiadomości o treściach mających wywoływać przerażenie. Uczestnik wyzwania otrzymywał groźby oraz instrukcje wykonania określonych zadań – najczęściej były one ryzykowne, chodziło nawet o zachęcanie do samookaleczania się czy popełnienia samobójstwa. </a:t>
            </a:r>
            <a:endParaRPr lang="pl-PL" sz="24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758027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904C2735-B58A-4B8F-B996-7973CC48BC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2144" y="1412776"/>
            <a:ext cx="1589162" cy="1135298"/>
          </a:xfrm>
          <a:prstGeom prst="rect">
            <a:avLst/>
          </a:prstGeom>
        </p:spPr>
      </p:pic>
      <p:sp>
        <p:nvSpPr>
          <p:cNvPr id="2" name="Prostokąt 1"/>
          <p:cNvSpPr/>
          <p:nvPr/>
        </p:nvSpPr>
        <p:spPr>
          <a:xfrm>
            <a:off x="1487488" y="476672"/>
            <a:ext cx="6894512" cy="523220"/>
          </a:xfrm>
          <a:prstGeom prst="rect">
            <a:avLst/>
          </a:prstGeom>
        </p:spPr>
        <p:txBody>
          <a:bodyPr wrap="square">
            <a:spAutoFit/>
          </a:bodyPr>
          <a:lstStyle/>
          <a:p>
            <a:r>
              <a:rPr lang="pl-PL" sz="2800" dirty="0">
                <a:solidFill>
                  <a:schemeClr val="bg1"/>
                </a:solidFill>
                <a:latin typeface="Cambria" panose="02040503050406030204" pitchFamily="18" charset="0"/>
                <a:ea typeface="Cambria" panose="02040503050406030204" pitchFamily="18" charset="0"/>
                <a:cs typeface="Times New Roman" pitchFamily="18" charset="0"/>
              </a:rPr>
              <a:t>Zabawa w duszenie, czyli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choking</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game</a:t>
            </a:r>
            <a:endParaRPr lang="pl-PL" sz="2800" dirty="0">
              <a:solidFill>
                <a:schemeClr val="bg1"/>
              </a:solidFill>
              <a:latin typeface="Cambria" panose="02040503050406030204" pitchFamily="18" charset="0"/>
              <a:ea typeface="Cambria" panose="02040503050406030204" pitchFamily="18" charset="0"/>
              <a:cs typeface="Times New Roman" pitchFamily="18" charset="0"/>
            </a:endParaRPr>
          </a:p>
        </p:txBody>
      </p:sp>
      <p:sp>
        <p:nvSpPr>
          <p:cNvPr id="3" name="Prostokąt 2"/>
          <p:cNvSpPr/>
          <p:nvPr/>
        </p:nvSpPr>
        <p:spPr>
          <a:xfrm>
            <a:off x="2207568" y="3198454"/>
            <a:ext cx="7848872" cy="523220"/>
          </a:xfrm>
          <a:prstGeom prst="rect">
            <a:avLst/>
          </a:prstGeom>
        </p:spPr>
        <p:txBody>
          <a:bodyPr wrap="square">
            <a:spAutoFit/>
          </a:bodyPr>
          <a:lstStyle/>
          <a:p>
            <a:r>
              <a:rPr lang="pl-PL" sz="2800" dirty="0">
                <a:solidFill>
                  <a:schemeClr val="bg1"/>
                </a:solidFill>
                <a:latin typeface="Cambria" panose="02040503050406030204" pitchFamily="18" charset="0"/>
                <a:ea typeface="Cambria" panose="02040503050406030204" pitchFamily="18" charset="0"/>
                <a:cs typeface="Times New Roman" pitchFamily="18" charset="0"/>
              </a:rPr>
              <a:t>Ucieczka z domu na 72 godziny – </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Game of 72</a:t>
            </a:r>
            <a:endParaRPr lang="pl-PL" sz="2800" dirty="0">
              <a:solidFill>
                <a:schemeClr val="bg1"/>
              </a:solidFill>
              <a:latin typeface="Cambria" panose="02040503050406030204" pitchFamily="18" charset="0"/>
              <a:ea typeface="Cambria" panose="02040503050406030204"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39416" y="476672"/>
            <a:ext cx="9361040" cy="4476931"/>
          </a:xfrm>
          <a:prstGeom prst="rect">
            <a:avLst/>
          </a:prstGeom>
        </p:spPr>
        <p:txBody>
          <a:bodyPr wrap="square">
            <a:spAutoFit/>
          </a:bodyPr>
          <a:lstStyle/>
          <a:p>
            <a:pPr algn="ctr"/>
            <a:endParaRPr lang="pl-PL" sz="2200" b="1" dirty="0">
              <a:solidFill>
                <a:schemeClr val="bg1"/>
              </a:solidFill>
              <a:latin typeface="Cambria" pitchFamily="18" charset="0"/>
              <a:ea typeface="Cambria" pitchFamily="18" charset="0"/>
              <a:cs typeface="Times New Roman" pitchFamily="18" charset="0"/>
            </a:endParaRPr>
          </a:p>
          <a:p>
            <a:pPr algn="just">
              <a:lnSpc>
                <a:spcPct val="150000"/>
              </a:lnSpc>
            </a:pPr>
            <a:r>
              <a:rPr lang="pl-PL" sz="2400" b="1" dirty="0" err="1">
                <a:solidFill>
                  <a:schemeClr val="bg1"/>
                </a:solidFill>
                <a:latin typeface="Cambria" pitchFamily="18" charset="0"/>
                <a:ea typeface="Cambria" pitchFamily="18" charset="0"/>
                <a:cs typeface="Times New Roman" pitchFamily="18" charset="0"/>
              </a:rPr>
              <a:t>Neknominate</a:t>
            </a:r>
            <a:r>
              <a:rPr lang="pl-PL" sz="2200" dirty="0">
                <a:solidFill>
                  <a:schemeClr val="bg1"/>
                </a:solidFill>
                <a:latin typeface="Cambria" pitchFamily="18" charset="0"/>
                <a:ea typeface="Cambria" pitchFamily="18" charset="0"/>
                <a:cs typeface="Times New Roman" pitchFamily="18" charset="0"/>
              </a:rPr>
              <a:t> to nic innego jak piwne wyzwanie. I choć może sama nazwa nie brzmi strasznie (bo w końcu kto z nas nie mierzył się ze znajomymi?), to jednak picie samego piwa nie wystarczało. Mieszane były różne alkohole z różnymi dodatkami i substancjami, tworząc nierzadko niebezpieczną mieszankę. Zdarzały się przypadki picia krwi z odciętej tętnicy jelenia czy popijania połkniętej wcześniej złotej rybki. Im bardziej ekstremalnie, tym lepiej, jednak nikt nie myślał o tym, że wyzwanie zebrało śmiertelne żniwo. Przed obawą odrzucenia przez rówieśników, zabawa cały czas się nakręcała.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66470" y="476672"/>
            <a:ext cx="9389970" cy="3697807"/>
          </a:xfrm>
          <a:prstGeom prst="rect">
            <a:avLst/>
          </a:prstGeom>
        </p:spPr>
        <p:txBody>
          <a:bodyPr wrap="square">
            <a:spAutoFit/>
          </a:bodyPr>
          <a:lstStyle/>
          <a:p>
            <a:pPr algn="ct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Fire</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 Challenge</a:t>
            </a:r>
          </a:p>
          <a:p>
            <a:pPr algn="just">
              <a:lnSpc>
                <a:spcPct val="150000"/>
              </a:lnSpc>
            </a:pPr>
            <a:endParaRPr lang="pl-PL" sz="2000" dirty="0">
              <a:solidFill>
                <a:schemeClr val="bg1"/>
              </a:solidFill>
              <a:latin typeface="Cambria" panose="02040503050406030204" pitchFamily="18" charset="0"/>
              <a:ea typeface="Cambria" panose="02040503050406030204" pitchFamily="18" charset="0"/>
              <a:cs typeface="Times New Roman" pitchFamily="18" charset="0"/>
            </a:endParaRPr>
          </a:p>
          <a:p>
            <a:pPr algn="just">
              <a:lnSpc>
                <a:spcPct val="150000"/>
              </a:lnSpc>
            </a:pPr>
            <a:r>
              <a:rPr lang="pl-PL" sz="2000" dirty="0">
                <a:solidFill>
                  <a:schemeClr val="bg1"/>
                </a:solidFill>
                <a:latin typeface="Cambria" panose="02040503050406030204" pitchFamily="18" charset="0"/>
                <a:ea typeface="Cambria" panose="02040503050406030204" pitchFamily="18" charset="0"/>
                <a:cs typeface="Times New Roman" pitchFamily="18" charset="0"/>
              </a:rPr>
              <a:t>	Samo przejście po rozżarzonych kamieniach wydaje się wyzwaniem, na którego wykonanie nie każdy się odważy. Co jednak jeśli podnieść poprzeczkę wyżej? Niestety, wielu nastolatków udowadnia swoją wartość poprzez… podpalenie. Dosłownie. Polewają się łatwopalną substancją, a następnie podpalają. Głupota w najgorszym znaczeniu tego słowa. Wyzwanie udowadnia, że imponowanie rówieśnikom może naprawdę przekraczać wszelkie granice zdrowego rozsądku</a:t>
            </a:r>
          </a:p>
        </p:txBody>
      </p:sp>
      <p:pic>
        <p:nvPicPr>
          <p:cNvPr id="5" name="Obraz 4">
            <a:extLst>
              <a:ext uri="{FF2B5EF4-FFF2-40B4-BE49-F238E27FC236}">
                <a16:creationId xmlns:a16="http://schemas.microsoft.com/office/drawing/2014/main" id="{E6BAC7AE-A7A7-425B-8BA6-3465276200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2344" y="4365104"/>
            <a:ext cx="2088232" cy="203767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83432" y="548681"/>
            <a:ext cx="9217024" cy="3913251"/>
          </a:xfrm>
          <a:prstGeom prst="rect">
            <a:avLst/>
          </a:prstGeom>
        </p:spPr>
        <p:txBody>
          <a:bodyPr wrap="square">
            <a:spAutoFit/>
          </a:bodyPr>
          <a:lstStyle/>
          <a:p>
            <a:pPr algn="ctr">
              <a:lnSpc>
                <a:spcPct val="150000"/>
              </a:lnSpc>
            </a:pPr>
            <a:r>
              <a:rPr lang="pl-PL" sz="2800" b="1" dirty="0" err="1">
                <a:solidFill>
                  <a:schemeClr val="bg1"/>
                </a:solidFill>
                <a:latin typeface="Cambria" pitchFamily="18" charset="0"/>
                <a:ea typeface="Cambria" pitchFamily="18" charset="0"/>
                <a:cs typeface="Times New Roman" pitchFamily="18" charset="0"/>
              </a:rPr>
              <a:t>Ice</a:t>
            </a:r>
            <a:r>
              <a:rPr lang="pl-PL" sz="2800" b="1" dirty="0">
                <a:solidFill>
                  <a:schemeClr val="bg1"/>
                </a:solidFill>
                <a:latin typeface="Cambria" pitchFamily="18" charset="0"/>
                <a:ea typeface="Cambria" pitchFamily="18" charset="0"/>
                <a:cs typeface="Times New Roman" pitchFamily="18" charset="0"/>
              </a:rPr>
              <a:t> and Salt Challenge</a:t>
            </a:r>
            <a:endParaRPr lang="pl-PL" sz="2800" dirty="0">
              <a:solidFill>
                <a:schemeClr val="bg1"/>
              </a:solidFill>
              <a:latin typeface="Cambria" pitchFamily="18" charset="0"/>
              <a:ea typeface="Cambria" pitchFamily="18" charset="0"/>
              <a:cs typeface="Times New Roman" pitchFamily="18" charset="0"/>
            </a:endParaRPr>
          </a:p>
          <a:p>
            <a:pPr algn="just">
              <a:lnSpc>
                <a:spcPct val="150000"/>
              </a:lnSpc>
            </a:pPr>
            <a:endParaRPr lang="pl-PL" sz="2000" dirty="0">
              <a:solidFill>
                <a:schemeClr val="bg1"/>
              </a:solidFill>
              <a:latin typeface="Cambria" pitchFamily="18" charset="0"/>
              <a:ea typeface="Cambria" pitchFamily="18" charset="0"/>
              <a:cs typeface="Times New Roman" pitchFamily="18" charset="0"/>
            </a:endParaRPr>
          </a:p>
          <a:p>
            <a:pPr algn="just">
              <a:lnSpc>
                <a:spcPct val="150000"/>
              </a:lnSpc>
            </a:pPr>
            <a:r>
              <a:rPr lang="pl-PL" sz="2000" dirty="0">
                <a:solidFill>
                  <a:schemeClr val="bg1"/>
                </a:solidFill>
                <a:latin typeface="Cambria" pitchFamily="18" charset="0"/>
                <a:ea typeface="Cambria" pitchFamily="18" charset="0"/>
                <a:cs typeface="Times New Roman" pitchFamily="18" charset="0"/>
              </a:rPr>
              <a:t>	Najwidoczniej ból jest najlepszym pokazem siły. Dlatego też przy udowadnianiu znajomym, że nie jest się ofermą, nie tylko wykorzystuje się ogień, ale także lód i sól. Najpopularniejsza odmiana tej zabawy polega na posypaniu solą dłoni, a następnie zaciśnięcie kostki lodu. W ten sposób powstają rany przypominające odmrożenie drugiego i trzeciego stopnia. Jednak lekarze spotykali się z dużo gorszymi obrażeniami. Wygrywa ta osoba, która najdłużej wytrzyma.</a:t>
            </a:r>
          </a:p>
        </p:txBody>
      </p:sp>
      <p:pic>
        <p:nvPicPr>
          <p:cNvPr id="3" name="Obraz 2">
            <a:extLst>
              <a:ext uri="{FF2B5EF4-FFF2-40B4-BE49-F238E27FC236}">
                <a16:creationId xmlns:a16="http://schemas.microsoft.com/office/drawing/2014/main" id="{3ABA7E27-4966-4CCA-8277-9713B8EDD1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0096" y="5013176"/>
            <a:ext cx="2987684" cy="1512168"/>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43472" y="1268760"/>
            <a:ext cx="8640960" cy="2308324"/>
          </a:xfrm>
          <a:prstGeom prst="rect">
            <a:avLst/>
          </a:prstGeom>
        </p:spPr>
        <p:txBody>
          <a:bodyPr wrap="square">
            <a:spAutoFit/>
          </a:bodyPr>
          <a:lstStyle/>
          <a:p>
            <a:pPr algn="just">
              <a:lnSpc>
                <a:spcPct val="150000"/>
              </a:lnSpc>
            </a:pPr>
            <a:r>
              <a:rPr lang="pl-PL" sz="2400" dirty="0">
                <a:solidFill>
                  <a:schemeClr val="bg1"/>
                </a:solidFill>
                <a:latin typeface="Cambria" pitchFamily="18" charset="0"/>
                <a:ea typeface="Cambria" pitchFamily="18" charset="0"/>
                <a:cs typeface="Times New Roman" pitchFamily="18" charset="0"/>
              </a:rPr>
              <a:t> </a:t>
            </a:r>
            <a:r>
              <a:rPr lang="pl-PL" sz="2400" i="1" dirty="0">
                <a:solidFill>
                  <a:schemeClr val="bg1"/>
                </a:solidFill>
                <a:latin typeface="Cambria" pitchFamily="18" charset="0"/>
                <a:ea typeface="Cambria" pitchFamily="18" charset="0"/>
                <a:cs typeface="Times New Roman" pitchFamily="18" charset="0"/>
              </a:rPr>
              <a:t>Zabawa</a:t>
            </a:r>
            <a:r>
              <a:rPr lang="pl-PL" sz="2400" dirty="0">
                <a:solidFill>
                  <a:schemeClr val="bg1"/>
                </a:solidFill>
                <a:latin typeface="Cambria" pitchFamily="18" charset="0"/>
                <a:ea typeface="Cambria" pitchFamily="18" charset="0"/>
                <a:cs typeface="Times New Roman" pitchFamily="18" charset="0"/>
              </a:rPr>
              <a:t> o nazwie </a:t>
            </a:r>
            <a:r>
              <a:rPr lang="pl-PL" sz="2400" b="1" dirty="0">
                <a:solidFill>
                  <a:schemeClr val="bg1"/>
                </a:solidFill>
                <a:latin typeface="Cambria" pitchFamily="18" charset="0"/>
                <a:ea typeface="Cambria" pitchFamily="18" charset="0"/>
                <a:cs typeface="Times New Roman" pitchFamily="18" charset="0"/>
              </a:rPr>
              <a:t>"</a:t>
            </a:r>
            <a:r>
              <a:rPr lang="pl-PL" sz="2400" b="1" dirty="0" err="1">
                <a:solidFill>
                  <a:schemeClr val="bg1"/>
                </a:solidFill>
                <a:latin typeface="Cambria" pitchFamily="18" charset="0"/>
                <a:ea typeface="Cambria" pitchFamily="18" charset="0"/>
                <a:cs typeface="Times New Roman" pitchFamily="18" charset="0"/>
              </a:rPr>
              <a:t>tide</a:t>
            </a:r>
            <a:r>
              <a:rPr lang="pl-PL" sz="2400" b="1" dirty="0">
                <a:solidFill>
                  <a:schemeClr val="bg1"/>
                </a:solidFill>
                <a:latin typeface="Cambria" pitchFamily="18" charset="0"/>
                <a:ea typeface="Cambria" pitchFamily="18" charset="0"/>
                <a:cs typeface="Times New Roman" pitchFamily="18" charset="0"/>
              </a:rPr>
              <a:t>-pod challenge". </a:t>
            </a:r>
            <a:r>
              <a:rPr lang="pl-PL" sz="2400" dirty="0">
                <a:solidFill>
                  <a:schemeClr val="bg1"/>
                </a:solidFill>
                <a:latin typeface="Cambria" pitchFamily="18" charset="0"/>
                <a:ea typeface="Cambria" pitchFamily="18" charset="0"/>
                <a:cs typeface="Times New Roman" pitchFamily="18" charset="0"/>
              </a:rPr>
              <a:t>Początkowo wyzwanie miało polegać na włożeniu sobie do ust kapsułki do prania i natychmiastowym jej wyjęciu. Niektórzy jednak zaczęli rozgryzać detergent w ustach.</a:t>
            </a:r>
          </a:p>
        </p:txBody>
      </p:sp>
      <p:sp>
        <p:nvSpPr>
          <p:cNvPr id="3" name="Prostokąt 2"/>
          <p:cNvSpPr/>
          <p:nvPr/>
        </p:nvSpPr>
        <p:spPr>
          <a:xfrm>
            <a:off x="2075301" y="3118317"/>
            <a:ext cx="7920880" cy="461665"/>
          </a:xfrm>
          <a:prstGeom prst="rect">
            <a:avLst/>
          </a:prstGeom>
        </p:spPr>
        <p:txBody>
          <a:bodyPr wrap="square">
            <a:spAutoFit/>
          </a:bodyPr>
          <a:lstStyle/>
          <a:p>
            <a:pPr algn="just"/>
            <a:r>
              <a:rPr lang="pl-PL" sz="2400" dirty="0">
                <a:latin typeface="Times New Roman" pitchFamily="18" charset="0"/>
                <a:cs typeface="Times New Roman" pitchFamily="18" charset="0"/>
              </a:rPr>
              <a:t>„</a:t>
            </a:r>
          </a:p>
        </p:txBody>
      </p:sp>
      <p:pic>
        <p:nvPicPr>
          <p:cNvPr id="5" name="Obraz 4">
            <a:extLst>
              <a:ext uri="{FF2B5EF4-FFF2-40B4-BE49-F238E27FC236}">
                <a16:creationId xmlns:a16="http://schemas.microsoft.com/office/drawing/2014/main" id="{7E61666A-8864-4C2A-98AB-B62A43BE62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248" y="3797206"/>
            <a:ext cx="2304256" cy="2057414"/>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199456" y="1916833"/>
            <a:ext cx="9001000" cy="3347927"/>
          </a:xfrm>
          <a:prstGeom prst="rect">
            <a:avLst/>
          </a:prstGeom>
        </p:spPr>
        <p:txBody>
          <a:bodyPr wrap="square">
            <a:spAutoFit/>
          </a:bodyPr>
          <a:lstStyle/>
          <a:p>
            <a:pPr algn="just">
              <a:lnSpc>
                <a:spcPct val="150000"/>
              </a:lnSpc>
            </a:pPr>
            <a:r>
              <a:rPr lang="pl-PL" sz="2000" b="1" dirty="0">
                <a:solidFill>
                  <a:schemeClr val="bg1"/>
                </a:solidFill>
                <a:latin typeface="Cambria" pitchFamily="18" charset="0"/>
                <a:ea typeface="Cambria" pitchFamily="18" charset="0"/>
                <a:cs typeface="Times New Roman" pitchFamily="18" charset="0"/>
              </a:rPr>
              <a:t>Ostateczne </a:t>
            </a:r>
            <a:r>
              <a:rPr lang="pl-PL" sz="2000" b="1" dirty="0" err="1">
                <a:solidFill>
                  <a:schemeClr val="bg1"/>
                </a:solidFill>
                <a:latin typeface="Cambria" pitchFamily="18" charset="0"/>
                <a:ea typeface="Cambria" pitchFamily="18" charset="0"/>
                <a:cs typeface="Times New Roman" pitchFamily="18" charset="0"/>
              </a:rPr>
              <a:t>selfie</a:t>
            </a:r>
            <a:r>
              <a:rPr lang="pl-PL" sz="2000" dirty="0">
                <a:solidFill>
                  <a:schemeClr val="bg1"/>
                </a:solidFill>
                <a:latin typeface="Cambria" pitchFamily="18" charset="0"/>
                <a:ea typeface="Cambria" pitchFamily="18" charset="0"/>
                <a:cs typeface="Times New Roman" pitchFamily="18" charset="0"/>
              </a:rPr>
              <a:t>" (</a:t>
            </a:r>
            <a:r>
              <a:rPr lang="pl-PL" sz="2000" dirty="0" err="1">
                <a:solidFill>
                  <a:schemeClr val="bg1"/>
                </a:solidFill>
                <a:latin typeface="Cambria" pitchFamily="18" charset="0"/>
                <a:ea typeface="Cambria" pitchFamily="18" charset="0"/>
                <a:cs typeface="Times New Roman" pitchFamily="18" charset="0"/>
              </a:rPr>
              <a:t>The</a:t>
            </a:r>
            <a:r>
              <a:rPr lang="pl-PL" sz="2000" dirty="0">
                <a:solidFill>
                  <a:schemeClr val="bg1"/>
                </a:solidFill>
                <a:latin typeface="Cambria" pitchFamily="18" charset="0"/>
                <a:ea typeface="Cambria" pitchFamily="18" charset="0"/>
                <a:cs typeface="Times New Roman" pitchFamily="18" charset="0"/>
              </a:rPr>
              <a:t> </a:t>
            </a:r>
            <a:r>
              <a:rPr lang="pl-PL" sz="2000" dirty="0" err="1">
                <a:solidFill>
                  <a:schemeClr val="bg1"/>
                </a:solidFill>
                <a:latin typeface="Cambria" pitchFamily="18" charset="0"/>
                <a:ea typeface="Cambria" pitchFamily="18" charset="0"/>
                <a:cs typeface="Times New Roman" pitchFamily="18" charset="0"/>
              </a:rPr>
              <a:t>Ultimate</a:t>
            </a:r>
            <a:r>
              <a:rPr lang="pl-PL" sz="2000" dirty="0">
                <a:solidFill>
                  <a:schemeClr val="bg1"/>
                </a:solidFill>
                <a:latin typeface="Cambria" pitchFamily="18" charset="0"/>
                <a:ea typeface="Cambria" pitchFamily="18" charset="0"/>
                <a:cs typeface="Times New Roman" pitchFamily="18" charset="0"/>
              </a:rPr>
              <a:t> </a:t>
            </a:r>
            <a:r>
              <a:rPr lang="pl-PL" sz="2000" dirty="0" err="1">
                <a:solidFill>
                  <a:schemeClr val="bg1"/>
                </a:solidFill>
                <a:latin typeface="Cambria" pitchFamily="18" charset="0"/>
                <a:ea typeface="Cambria" pitchFamily="18" charset="0"/>
                <a:cs typeface="Times New Roman" pitchFamily="18" charset="0"/>
              </a:rPr>
              <a:t>Selfie</a:t>
            </a:r>
            <a:r>
              <a:rPr lang="pl-PL" sz="2000" dirty="0">
                <a:solidFill>
                  <a:schemeClr val="bg1"/>
                </a:solidFill>
                <a:latin typeface="Cambria" pitchFamily="18" charset="0"/>
                <a:ea typeface="Cambria" pitchFamily="18" charset="0"/>
                <a:cs typeface="Times New Roman" pitchFamily="18" charset="0"/>
              </a:rPr>
              <a:t>). Przerażający trend zaczyna być popularny wśród nastolatków. </a:t>
            </a:r>
          </a:p>
          <a:p>
            <a:pPr algn="just">
              <a:lnSpc>
                <a:spcPct val="150000"/>
              </a:lnSpc>
            </a:pPr>
            <a:r>
              <a:rPr lang="pl-PL" sz="2000" dirty="0">
                <a:solidFill>
                  <a:schemeClr val="bg1"/>
                </a:solidFill>
                <a:latin typeface="Cambria" pitchFamily="18" charset="0"/>
                <a:ea typeface="Cambria" pitchFamily="18" charset="0"/>
                <a:cs typeface="Times New Roman" pitchFamily="18" charset="0"/>
              </a:rPr>
              <a:t>	Nowa gra polega na zrobieniu sobie zdjęcia, tzw. </a:t>
            </a:r>
            <a:r>
              <a:rPr lang="pl-PL" sz="2000" dirty="0" err="1">
                <a:solidFill>
                  <a:schemeClr val="bg1"/>
                </a:solidFill>
                <a:latin typeface="Cambria" pitchFamily="18" charset="0"/>
                <a:ea typeface="Cambria" pitchFamily="18" charset="0"/>
                <a:cs typeface="Times New Roman" pitchFamily="18" charset="0"/>
              </a:rPr>
              <a:t>selfie</a:t>
            </a:r>
            <a:r>
              <a:rPr lang="pl-PL" sz="2000" dirty="0">
                <a:solidFill>
                  <a:schemeClr val="bg1"/>
                </a:solidFill>
                <a:latin typeface="Cambria" pitchFamily="18" charset="0"/>
                <a:ea typeface="Cambria" pitchFamily="18" charset="0"/>
                <a:cs typeface="Times New Roman" pitchFamily="18" charset="0"/>
              </a:rPr>
              <a:t>, </a:t>
            </a:r>
            <a:r>
              <a:rPr lang="pl-PL" sz="2000" b="1" dirty="0">
                <a:solidFill>
                  <a:schemeClr val="bg1"/>
                </a:solidFill>
                <a:latin typeface="Cambria" pitchFamily="18" charset="0"/>
                <a:ea typeface="Cambria" pitchFamily="18" charset="0"/>
                <a:cs typeface="Times New Roman" pitchFamily="18" charset="0"/>
              </a:rPr>
              <a:t>w skrajnie niebezpiecznej sytuacji</a:t>
            </a:r>
            <a:r>
              <a:rPr lang="pl-PL" sz="2000" dirty="0">
                <a:solidFill>
                  <a:schemeClr val="bg1"/>
                </a:solidFill>
                <a:latin typeface="Cambria" pitchFamily="18" charset="0"/>
                <a:ea typeface="Cambria" pitchFamily="18" charset="0"/>
                <a:cs typeface="Times New Roman" pitchFamily="18" charset="0"/>
              </a:rPr>
              <a:t>. Fotografia jest następnie publikowana w mediach </a:t>
            </a:r>
            <a:r>
              <a:rPr lang="pl-PL" sz="2000" dirty="0" err="1">
                <a:solidFill>
                  <a:schemeClr val="bg1"/>
                </a:solidFill>
                <a:latin typeface="Cambria" pitchFamily="18" charset="0"/>
                <a:ea typeface="Cambria" pitchFamily="18" charset="0"/>
                <a:cs typeface="Times New Roman" pitchFamily="18" charset="0"/>
              </a:rPr>
              <a:t>społecznościowych</a:t>
            </a:r>
            <a:r>
              <a:rPr lang="pl-PL" sz="2000" dirty="0">
                <a:solidFill>
                  <a:schemeClr val="bg1"/>
                </a:solidFill>
                <a:latin typeface="Cambria" pitchFamily="18" charset="0"/>
                <a:ea typeface="Cambria" pitchFamily="18" charset="0"/>
                <a:cs typeface="Times New Roman" pitchFamily="18" charset="0"/>
              </a:rPr>
              <a:t>. </a:t>
            </a:r>
          </a:p>
          <a:p>
            <a:pPr algn="just">
              <a:lnSpc>
                <a:spcPct val="150000"/>
              </a:lnSpc>
            </a:pPr>
            <a:r>
              <a:rPr lang="pl-PL" sz="2000" dirty="0">
                <a:solidFill>
                  <a:schemeClr val="bg1"/>
                </a:solidFill>
                <a:latin typeface="Cambria" pitchFamily="18" charset="0"/>
                <a:ea typeface="Cambria" pitchFamily="18" charset="0"/>
                <a:cs typeface="Times New Roman" pitchFamily="18" charset="0"/>
              </a:rPr>
              <a:t>	Zwycięzcą staje się osoba, która </a:t>
            </a:r>
            <a:r>
              <a:rPr lang="pl-PL" sz="2000" b="1" dirty="0">
                <a:solidFill>
                  <a:schemeClr val="bg1"/>
                </a:solidFill>
                <a:latin typeface="Cambria" pitchFamily="18" charset="0"/>
                <a:ea typeface="Cambria" pitchFamily="18" charset="0"/>
                <a:cs typeface="Times New Roman" pitchFamily="18" charset="0"/>
              </a:rPr>
              <a:t>uniknie śmierci</a:t>
            </a:r>
            <a:r>
              <a:rPr lang="pl-PL" sz="2000" dirty="0">
                <a:solidFill>
                  <a:schemeClr val="bg1"/>
                </a:solidFill>
                <a:latin typeface="Cambria" pitchFamily="18" charset="0"/>
                <a:ea typeface="Cambria" pitchFamily="18" charset="0"/>
                <a:cs typeface="Times New Roman" pitchFamily="18" charset="0"/>
              </a:rPr>
              <a:t>. Niestety, dla kilku młodych ludzi zabawa zakończyła się tragicznie. </a:t>
            </a:r>
          </a:p>
        </p:txBody>
      </p:sp>
      <p:pic>
        <p:nvPicPr>
          <p:cNvPr id="3" name="Obraz 2">
            <a:extLst>
              <a:ext uri="{FF2B5EF4-FFF2-40B4-BE49-F238E27FC236}">
                <a16:creationId xmlns:a16="http://schemas.microsoft.com/office/drawing/2014/main" id="{CF9B42B7-E8DD-48BA-8649-E427D9372B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8208" y="5058562"/>
            <a:ext cx="3168352" cy="1394774"/>
          </a:xfrm>
          <a:prstGeom prst="rect">
            <a:avLst/>
          </a:prstGeom>
        </p:spPr>
      </p:pic>
      <p:pic>
        <p:nvPicPr>
          <p:cNvPr id="4" name="Obraz 3">
            <a:extLst>
              <a:ext uri="{FF2B5EF4-FFF2-40B4-BE49-F238E27FC236}">
                <a16:creationId xmlns:a16="http://schemas.microsoft.com/office/drawing/2014/main" id="{0042E750-D9A2-4E03-8C54-E1D13CEE92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40" y="459790"/>
            <a:ext cx="2996952" cy="113345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199456" y="1196753"/>
            <a:ext cx="8712968" cy="2585323"/>
          </a:xfrm>
          <a:prstGeom prst="rect">
            <a:avLst/>
          </a:prstGeom>
        </p:spPr>
        <p:txBody>
          <a:bodyPr wrap="square">
            <a:spAutoFit/>
          </a:bodyPr>
          <a:lstStyle/>
          <a:p>
            <a:pPr algn="just">
              <a:lnSpc>
                <a:spcPct val="150000"/>
              </a:lnSpc>
            </a:pPr>
            <a:r>
              <a:rPr lang="pl-PL" sz="2400" b="1" dirty="0">
                <a:solidFill>
                  <a:schemeClr val="bg1"/>
                </a:solidFill>
                <a:latin typeface="Cambria" pitchFamily="18" charset="0"/>
                <a:ea typeface="Cambria" pitchFamily="18" charset="0"/>
                <a:cs typeface="Times New Roman" pitchFamily="18" charset="0"/>
              </a:rPr>
              <a:t>„Wyzwanie - 48 godzin”. </a:t>
            </a:r>
            <a:r>
              <a:rPr lang="pl-PL" sz="2400" dirty="0">
                <a:solidFill>
                  <a:schemeClr val="bg1"/>
                </a:solidFill>
                <a:latin typeface="Cambria" pitchFamily="18" charset="0"/>
                <a:ea typeface="Cambria" pitchFamily="18" charset="0"/>
                <a:cs typeface="Times New Roman" pitchFamily="18" charset="0"/>
              </a:rPr>
              <a:t>Polega ona na ucieczce z domu na dwie doby. W tym czasie uczestnik ma zakaz kontaktu z rodziną i znajomymi. Musi po prostu „zniknąć”, a w swoje poszukiwania zaangażować jak najwięcej osób. </a:t>
            </a:r>
          </a:p>
          <a:p>
            <a:pPr algn="just"/>
            <a:endParaRPr lang="pl-PL" dirty="0"/>
          </a:p>
        </p:txBody>
      </p:sp>
      <p:pic>
        <p:nvPicPr>
          <p:cNvPr id="6" name="Obraz 5">
            <a:extLst>
              <a:ext uri="{FF2B5EF4-FFF2-40B4-BE49-F238E27FC236}">
                <a16:creationId xmlns:a16="http://schemas.microsoft.com/office/drawing/2014/main" id="{AC48CD8E-4FF5-4BD8-BEA3-B483C42466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256" y="4005064"/>
            <a:ext cx="2635292" cy="1662644"/>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55440" y="1052737"/>
            <a:ext cx="8712968" cy="2435923"/>
          </a:xfrm>
          <a:prstGeom prst="rect">
            <a:avLst/>
          </a:prstGeom>
        </p:spPr>
        <p:txBody>
          <a:bodyPr wrap="square">
            <a:spAutoFit/>
          </a:bodyPr>
          <a:lstStyle/>
          <a:p>
            <a:pPr algn="just">
              <a:lnSpc>
                <a:spcPct val="150000"/>
              </a:lnSpc>
            </a:pPr>
            <a:r>
              <a:rPr lang="pl-PL" sz="2400" b="1" dirty="0">
                <a:solidFill>
                  <a:schemeClr val="bg1"/>
                </a:solidFill>
                <a:latin typeface="Cambria" pitchFamily="18" charset="0"/>
                <a:ea typeface="Cambria" pitchFamily="18" charset="0"/>
                <a:cs typeface="Times New Roman" pitchFamily="18" charset="0"/>
              </a:rPr>
              <a:t>„</a:t>
            </a:r>
            <a:r>
              <a:rPr lang="pl-PL" sz="2400" b="1" dirty="0" err="1">
                <a:solidFill>
                  <a:schemeClr val="bg1"/>
                </a:solidFill>
                <a:latin typeface="Cambria" pitchFamily="18" charset="0"/>
                <a:ea typeface="Cambria" pitchFamily="18" charset="0"/>
                <a:cs typeface="Times New Roman" pitchFamily="18" charset="0"/>
              </a:rPr>
              <a:t>Deodorant</a:t>
            </a:r>
            <a:r>
              <a:rPr lang="pl-PL" sz="2400" b="1" dirty="0">
                <a:solidFill>
                  <a:schemeClr val="bg1"/>
                </a:solidFill>
                <a:latin typeface="Cambria" pitchFamily="18" charset="0"/>
                <a:ea typeface="Cambria" pitchFamily="18" charset="0"/>
                <a:cs typeface="Times New Roman" pitchFamily="18" charset="0"/>
              </a:rPr>
              <a:t> challenge” </a:t>
            </a:r>
            <a:r>
              <a:rPr lang="pl-PL" sz="2000" b="1" dirty="0">
                <a:solidFill>
                  <a:schemeClr val="bg1"/>
                </a:solidFill>
                <a:latin typeface="Cambria" pitchFamily="18" charset="0"/>
                <a:ea typeface="Cambria" pitchFamily="18" charset="0"/>
                <a:cs typeface="Times New Roman" pitchFamily="18" charset="0"/>
              </a:rPr>
              <a:t>-  </a:t>
            </a:r>
            <a:r>
              <a:rPr lang="pl-PL" sz="2000" dirty="0">
                <a:solidFill>
                  <a:schemeClr val="bg1"/>
                </a:solidFill>
                <a:latin typeface="Cambria" pitchFamily="18" charset="0"/>
                <a:ea typeface="Cambria" pitchFamily="18" charset="0"/>
                <a:cs typeface="Times New Roman" pitchFamily="18" charset="0"/>
              </a:rPr>
              <a:t>na czym polega? Chodzi o to, aby z jak najbliższej odległości rozpylić aerozol (dezodorantu) na skórę. Wygrywa ten, kto najdłużej wytrzyma. W efekcie na skórze (głównie rękach i nogach) pojawiają się czerwone znamiona, rany i wykwity, które ropieją i trudno się goją. </a:t>
            </a:r>
          </a:p>
        </p:txBody>
      </p:sp>
      <p:pic>
        <p:nvPicPr>
          <p:cNvPr id="3" name="Obraz 2">
            <a:extLst>
              <a:ext uri="{FF2B5EF4-FFF2-40B4-BE49-F238E27FC236}">
                <a16:creationId xmlns:a16="http://schemas.microsoft.com/office/drawing/2014/main" id="{A1C8A9B7-0553-4310-933F-D1EBEC74F6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874992">
            <a:off x="7536988" y="4472210"/>
            <a:ext cx="2564667" cy="125957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764703"/>
            <a:ext cx="9793088" cy="5154040"/>
          </a:xfrm>
          <a:prstGeom prst="rect">
            <a:avLst/>
          </a:prstGeom>
        </p:spPr>
        <p:txBody>
          <a:bodyPr wrap="square">
            <a:spAutoFit/>
          </a:bodyPr>
          <a:lstStyle/>
          <a:p>
            <a:pPr algn="just">
              <a:lnSpc>
                <a:spcPct val="150000"/>
              </a:lnSpc>
            </a:pPr>
            <a:r>
              <a:rPr lang="pl-PL" sz="2400" b="1" dirty="0">
                <a:solidFill>
                  <a:schemeClr val="bg1"/>
                </a:solidFill>
                <a:latin typeface="Cambria" pitchFamily="18" charset="0"/>
                <a:ea typeface="Cambria" pitchFamily="18" charset="0"/>
                <a:cs typeface="Times New Roman" pitchFamily="18" charset="0"/>
              </a:rPr>
              <a:t>	</a:t>
            </a:r>
            <a:r>
              <a:rPr lang="pl-PL" sz="2200" b="1" dirty="0">
                <a:solidFill>
                  <a:schemeClr val="bg1"/>
                </a:solidFill>
                <a:latin typeface="Cambria" pitchFamily="18" charset="0"/>
                <a:ea typeface="Cambria" pitchFamily="18" charset="0"/>
                <a:cs typeface="Times New Roman" pitchFamily="18" charset="0"/>
              </a:rPr>
              <a:t>„</a:t>
            </a:r>
            <a:r>
              <a:rPr lang="pl-PL" sz="2200" b="1" dirty="0" err="1">
                <a:solidFill>
                  <a:schemeClr val="bg1"/>
                </a:solidFill>
                <a:latin typeface="Cambria" pitchFamily="18" charset="0"/>
                <a:ea typeface="Cambria" pitchFamily="18" charset="0"/>
                <a:cs typeface="Times New Roman" pitchFamily="18" charset="0"/>
              </a:rPr>
              <a:t>Eraser</a:t>
            </a:r>
            <a:r>
              <a:rPr lang="pl-PL" sz="2200" b="1" dirty="0">
                <a:solidFill>
                  <a:schemeClr val="bg1"/>
                </a:solidFill>
                <a:latin typeface="Cambria" pitchFamily="18" charset="0"/>
                <a:ea typeface="Cambria" pitchFamily="18" charset="0"/>
                <a:cs typeface="Times New Roman" pitchFamily="18" charset="0"/>
              </a:rPr>
              <a:t> challenge”: </a:t>
            </a:r>
            <a:r>
              <a:rPr lang="pl-PL" sz="2200" dirty="0">
                <a:solidFill>
                  <a:schemeClr val="bg1"/>
                </a:solidFill>
                <a:latin typeface="Cambria" pitchFamily="18" charset="0"/>
                <a:ea typeface="Cambria" pitchFamily="18" charset="0"/>
                <a:cs typeface="Times New Roman" pitchFamily="18" charset="0"/>
              </a:rPr>
              <a:t>efekty wyzwania są przerażające, a mimo to chętnych nie brakuje.</a:t>
            </a:r>
          </a:p>
          <a:p>
            <a:pPr algn="just">
              <a:lnSpc>
                <a:spcPct val="150000"/>
              </a:lnSpc>
            </a:pPr>
            <a:r>
              <a:rPr lang="pl-PL" sz="2200" dirty="0">
                <a:solidFill>
                  <a:schemeClr val="bg1"/>
                </a:solidFill>
                <a:latin typeface="Cambria" pitchFamily="18" charset="0"/>
                <a:ea typeface="Cambria" pitchFamily="18" charset="0"/>
                <a:cs typeface="Times New Roman" pitchFamily="18" charset="0"/>
              </a:rPr>
              <a:t>Polega ona na energicznym pocieraniu skóry gumką. </a:t>
            </a:r>
          </a:p>
          <a:p>
            <a:pPr algn="just">
              <a:lnSpc>
                <a:spcPct val="150000"/>
              </a:lnSpc>
            </a:pPr>
            <a:r>
              <a:rPr lang="pl-PL" sz="2200" dirty="0">
                <a:solidFill>
                  <a:schemeClr val="bg1"/>
                </a:solidFill>
                <a:latin typeface="Cambria" pitchFamily="18" charset="0"/>
                <a:ea typeface="Cambria" pitchFamily="18" charset="0"/>
                <a:cs typeface="Times New Roman" pitchFamily="18" charset="0"/>
              </a:rPr>
              <a:t>Efekt? Uznanie kolegów… i głębokie rany na ciele. </a:t>
            </a:r>
          </a:p>
          <a:p>
            <a:pPr algn="just">
              <a:lnSpc>
                <a:spcPct val="150000"/>
              </a:lnSpc>
            </a:pPr>
            <a:r>
              <a:rPr lang="pl-PL" sz="2200" b="1" dirty="0">
                <a:solidFill>
                  <a:schemeClr val="bg1"/>
                </a:solidFill>
                <a:latin typeface="Cambria" pitchFamily="18" charset="0"/>
                <a:ea typeface="Cambria" pitchFamily="18" charset="0"/>
              </a:rPr>
              <a:t>	</a:t>
            </a:r>
            <a:r>
              <a:rPr lang="pl-PL" sz="2200" b="1" dirty="0" err="1">
                <a:solidFill>
                  <a:schemeClr val="bg1"/>
                </a:solidFill>
                <a:latin typeface="Cambria" pitchFamily="18" charset="0"/>
                <a:ea typeface="Cambria" pitchFamily="18" charset="0"/>
              </a:rPr>
              <a:t>Vacuum</a:t>
            </a:r>
            <a:r>
              <a:rPr lang="pl-PL" sz="2200" b="1" dirty="0">
                <a:solidFill>
                  <a:schemeClr val="bg1"/>
                </a:solidFill>
                <a:latin typeface="Cambria" pitchFamily="18" charset="0"/>
                <a:ea typeface="Cambria" pitchFamily="18" charset="0"/>
              </a:rPr>
              <a:t> challenge </a:t>
            </a:r>
            <a:r>
              <a:rPr lang="pl-PL" sz="2200" dirty="0">
                <a:solidFill>
                  <a:schemeClr val="bg1"/>
                </a:solidFill>
                <a:latin typeface="Cambria" pitchFamily="18" charset="0"/>
                <a:ea typeface="Cambria" pitchFamily="18" charset="0"/>
              </a:rPr>
              <a:t>– wyzwanie polega na tym, że jedna osoba wchodzi do plastikowego worka, zaś druga odsysa z niego powietrze odkurzaczem. </a:t>
            </a:r>
          </a:p>
          <a:p>
            <a:pPr algn="just">
              <a:lnSpc>
                <a:spcPct val="150000"/>
              </a:lnSpc>
            </a:pPr>
            <a:r>
              <a:rPr lang="pl-PL" sz="2200" dirty="0">
                <a:solidFill>
                  <a:schemeClr val="bg1"/>
                </a:solidFill>
                <a:latin typeface="Cambria" pitchFamily="18" charset="0"/>
                <a:ea typeface="Cambria" pitchFamily="18" charset="0"/>
              </a:rPr>
              <a:t>	</a:t>
            </a:r>
            <a:r>
              <a:rPr lang="pl-PL" sz="2200" b="1" dirty="0">
                <a:solidFill>
                  <a:schemeClr val="bg1"/>
                </a:solidFill>
                <a:latin typeface="Cambria" pitchFamily="18" charset="0"/>
                <a:ea typeface="Cambria" pitchFamily="18" charset="0"/>
              </a:rPr>
              <a:t>Pass out challenge </a:t>
            </a:r>
            <a:r>
              <a:rPr lang="pl-PL" sz="2200" dirty="0">
                <a:solidFill>
                  <a:schemeClr val="bg1"/>
                </a:solidFill>
                <a:latin typeface="Cambria" pitchFamily="18" charset="0"/>
                <a:ea typeface="Cambria" pitchFamily="18" charset="0"/>
              </a:rPr>
              <a:t>– osoba podejmująca wyzwanie przykuca i zaczyna szybko, płytko oddychać. Następnie dynamicznie wstaje i wkładając kciuk do ust, wstrzymuje oddech (takie działanie powoduje, że do mózgu nie jest transportowany tlen, co może skutkować utratą przytomności).</a:t>
            </a:r>
            <a:endParaRPr lang="pl-PL" sz="2200" dirty="0">
              <a:solidFill>
                <a:schemeClr val="bg1"/>
              </a:solidFill>
              <a:latin typeface="Cambria" pitchFamily="18" charset="0"/>
              <a:ea typeface="Cambria" pitchFamily="18" charset="0"/>
              <a:cs typeface="Times New Roman"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836712"/>
            <a:ext cx="9577064" cy="4708981"/>
          </a:xfrm>
          <a:prstGeom prst="rect">
            <a:avLst/>
          </a:prstGeom>
        </p:spPr>
        <p:txBody>
          <a:bodyPr wrap="square">
            <a:spAutoFit/>
          </a:bodyPr>
          <a:lstStyle/>
          <a:p>
            <a:pPr algn="just">
              <a:lnSpc>
                <a:spcPct val="150000"/>
              </a:lnSpc>
            </a:pPr>
            <a:r>
              <a:rPr lang="pl-PL" sz="3200" b="1" dirty="0">
                <a:solidFill>
                  <a:schemeClr val="bg1"/>
                </a:solidFill>
                <a:latin typeface="Cambria" panose="02040503050406030204" pitchFamily="18" charset="0"/>
                <a:ea typeface="Cambria" panose="02040503050406030204" pitchFamily="18" charset="0"/>
                <a:cs typeface="Times New Roman" pitchFamily="18" charset="0"/>
              </a:rPr>
              <a:t>Zostań wróżką ognia </a:t>
            </a:r>
            <a:r>
              <a:rPr lang="pl-PL" sz="2400" dirty="0">
                <a:solidFill>
                  <a:schemeClr val="bg1"/>
                </a:solidFill>
                <a:latin typeface="Cambria" panose="02040503050406030204" pitchFamily="18" charset="0"/>
                <a:ea typeface="Cambria" panose="02040503050406030204" pitchFamily="18" charset="0"/>
                <a:cs typeface="Times New Roman" pitchFamily="18" charset="0"/>
              </a:rPr>
              <a:t>- o co chodzi? To kolejna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niezabezpieczna</a:t>
            </a:r>
            <a:r>
              <a:rPr lang="pl-PL" sz="2400" dirty="0">
                <a:solidFill>
                  <a:schemeClr val="bg1"/>
                </a:solidFill>
                <a:latin typeface="Cambria" panose="02040503050406030204" pitchFamily="18" charset="0"/>
                <a:ea typeface="Cambria" panose="02040503050406030204" pitchFamily="18" charset="0"/>
                <a:cs typeface="Times New Roman" pitchFamily="18" charset="0"/>
              </a:rPr>
              <a:t> gra nastolatków, zaraz po "Niebieskim Wielorybie", która w ostatnich dniach dotarła do Polski. Odnosi się do popularnej bajki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Winx</a:t>
            </a:r>
            <a:r>
              <a:rPr lang="pl-PL" sz="2400" dirty="0">
                <a:solidFill>
                  <a:schemeClr val="bg1"/>
                </a:solidFill>
                <a:latin typeface="Cambria" panose="02040503050406030204" pitchFamily="18" charset="0"/>
                <a:ea typeface="Cambria" panose="02040503050406030204" pitchFamily="18" charset="0"/>
                <a:cs typeface="Times New Roman" pitchFamily="18" charset="0"/>
              </a:rPr>
              <a:t>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Club</a:t>
            </a:r>
            <a:r>
              <a:rPr lang="pl-PL" sz="2400" dirty="0">
                <a:solidFill>
                  <a:schemeClr val="bg1"/>
                </a:solidFill>
                <a:latin typeface="Cambria" panose="02040503050406030204" pitchFamily="18" charset="0"/>
                <a:ea typeface="Cambria" panose="02040503050406030204" pitchFamily="18" charset="0"/>
                <a:cs typeface="Times New Roman" pitchFamily="18" charset="0"/>
              </a:rPr>
              <a:t> - Szkoła czarownic". Na czym polega gra "Zostań wróżką ognia"? Chodzi o to, aby w nocy odkręcić gaz w kuchence, wypowiedzieć magiczne zaklęcie i pójść smacznie spać. Instrukcja jak stać się wróżką ognia, którą można znaleźć w Internecie brzmi dokładnie tak:</a:t>
            </a:r>
          </a:p>
          <a:p>
            <a:pPr algn="just"/>
            <a:br>
              <a:rPr lang="pl-PL" dirty="0">
                <a:latin typeface="Cambria" panose="02040503050406030204" pitchFamily="18" charset="0"/>
                <a:ea typeface="Cambria" panose="02040503050406030204" pitchFamily="18" charset="0"/>
              </a:rPr>
            </a:br>
            <a:endParaRPr lang="pl-PL" dirty="0">
              <a:latin typeface="Cambria" panose="02040503050406030204" pitchFamily="18" charset="0"/>
              <a:ea typeface="Cambria" panose="02040503050406030204"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95400" y="332657"/>
            <a:ext cx="9289032" cy="5011949"/>
          </a:xfrm>
          <a:prstGeom prst="rect">
            <a:avLst/>
          </a:prstGeom>
        </p:spPr>
        <p:txBody>
          <a:bodyPr wrap="square">
            <a:spAutoFit/>
          </a:bodyPr>
          <a:lstStyle/>
          <a:p>
            <a:pPr algn="ctr">
              <a:lnSpc>
                <a:spcPct val="150000"/>
              </a:lnSpc>
            </a:pPr>
            <a:r>
              <a:rPr lang="pl-PL" sz="2400" i="1" dirty="0">
                <a:solidFill>
                  <a:schemeClr val="bg1"/>
                </a:solidFill>
                <a:latin typeface="Cambria" panose="02040503050406030204" pitchFamily="18" charset="0"/>
                <a:ea typeface="Cambria" panose="02040503050406030204" pitchFamily="18" charset="0"/>
                <a:cs typeface="Times New Roman" pitchFamily="18" charset="0"/>
              </a:rPr>
              <a:t>O północy, kiedy wszyscy będą już spali, wstań z łóżka, przejdź po swoim pokoju trzy razy, a następnie wypowiedz magiczne słowa: „Czarodziejki </a:t>
            </a:r>
            <a:r>
              <a:rPr lang="pl-PL" sz="2400" i="1" dirty="0" err="1">
                <a:solidFill>
                  <a:schemeClr val="bg1"/>
                </a:solidFill>
                <a:latin typeface="Cambria" panose="02040503050406030204" pitchFamily="18" charset="0"/>
                <a:ea typeface="Cambria" panose="02040503050406030204" pitchFamily="18" charset="0"/>
                <a:cs typeface="Times New Roman" pitchFamily="18" charset="0"/>
              </a:rPr>
              <a:t>Alfea</a:t>
            </a:r>
            <a:r>
              <a:rPr lang="pl-PL" sz="2400" i="1" dirty="0">
                <a:solidFill>
                  <a:schemeClr val="bg1"/>
                </a:solidFill>
                <a:latin typeface="Cambria" panose="02040503050406030204" pitchFamily="18" charset="0"/>
                <a:ea typeface="Cambria" panose="02040503050406030204" pitchFamily="18" charset="0"/>
                <a:cs typeface="Times New Roman" pitchFamily="18" charset="0"/>
              </a:rPr>
              <a:t>, małe słodkie wróżki, dajcie mi siłę, proszę!”. Potem po cichu idź do kuchni – tak, żeby nikt cię nie zauważył. W przeciwnym razie magia słów zniknie. Odkręć wszystkie cztery palniki na kuchence gazowej. Następnie idź spać. Magia gazu od razu do ciebie przyjdzie. Będziesz nim oddychać przez całą noc. O poranku, kiedy się obudzisz, wypowiedz słowa: „Dziękuję Wam czarodziejki </a:t>
            </a:r>
            <a:r>
              <a:rPr lang="pl-PL" sz="2400" i="1" dirty="0" err="1">
                <a:solidFill>
                  <a:schemeClr val="bg1"/>
                </a:solidFill>
                <a:latin typeface="Cambria" panose="02040503050406030204" pitchFamily="18" charset="0"/>
                <a:ea typeface="Cambria" panose="02040503050406030204" pitchFamily="18" charset="0"/>
                <a:cs typeface="Times New Roman" pitchFamily="18" charset="0"/>
              </a:rPr>
              <a:t>Alfea</a:t>
            </a:r>
            <a:r>
              <a:rPr lang="pl-PL" sz="2400" i="1" dirty="0">
                <a:solidFill>
                  <a:schemeClr val="bg1"/>
                </a:solidFill>
                <a:latin typeface="Cambria" panose="02040503050406030204" pitchFamily="18" charset="0"/>
                <a:ea typeface="Cambria" panose="02040503050406030204" pitchFamily="18" charset="0"/>
                <a:cs typeface="Times New Roman" pitchFamily="18" charset="0"/>
              </a:rPr>
              <a:t>. Stałam się wróżką”. Od tej pory będziesz prawdziwą wróżką ognia.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83432" y="404665"/>
            <a:ext cx="9145016" cy="5539978"/>
          </a:xfrm>
          <a:prstGeom prst="rect">
            <a:avLst/>
          </a:prstGeom>
        </p:spPr>
        <p:txBody>
          <a:bodyPr wrap="square">
            <a:spAutoFit/>
          </a:bodyPr>
          <a:lstStyle/>
          <a:p>
            <a:pPr algn="ctr">
              <a:lnSpc>
                <a:spcPct val="150000"/>
              </a:lnSpc>
            </a:pPr>
            <a:r>
              <a:rPr lang="pl-PL" sz="3200" b="1" dirty="0">
                <a:solidFill>
                  <a:srgbClr val="FF0000"/>
                </a:solidFill>
                <a:latin typeface="Cambria" panose="02040503050406030204" pitchFamily="18" charset="0"/>
                <a:ea typeface="Cambria" panose="02040503050406030204" pitchFamily="18" charset="0"/>
                <a:cs typeface="Times New Roman" pitchFamily="18" charset="0"/>
              </a:rPr>
              <a:t>Niebieski Wieloryb</a:t>
            </a:r>
          </a:p>
          <a:p>
            <a:pPr algn="ctr">
              <a:lnSpc>
                <a:spcPct val="150000"/>
              </a:lnSpc>
            </a:pPr>
            <a:endParaRPr lang="pl-PL" sz="2800" dirty="0">
              <a:latin typeface="Cambria" panose="02040503050406030204" pitchFamily="18" charset="0"/>
              <a:ea typeface="Cambria" panose="02040503050406030204" pitchFamily="18" charset="0"/>
              <a:cs typeface="Times New Roman" pitchFamily="18" charset="0"/>
            </a:endParaRPr>
          </a:p>
          <a:p>
            <a:pPr algn="just">
              <a:lnSpc>
                <a:spcPct val="150000"/>
              </a:lnSpc>
            </a:pPr>
            <a:r>
              <a:rPr lang="pl-PL" sz="2800" dirty="0">
                <a:solidFill>
                  <a:schemeClr val="bg1"/>
                </a:solidFill>
                <a:latin typeface="Cambria" panose="02040503050406030204" pitchFamily="18" charset="0"/>
                <a:ea typeface="Cambria" panose="02040503050406030204" pitchFamily="18" charset="0"/>
                <a:cs typeface="Times New Roman" pitchFamily="18" charset="0"/>
              </a:rPr>
              <a:t>Na czym polega ta gra? Niebieski Wieloryb to gra, podczas której uczestnicy - dzieci - dostają różne zadania. Przez 50 dni koordynator każe im między innymi dokonywać samookaleczenia, unikać snu i oglądać horrory. "Zabawa" może zakończyć się nawet samobójstwem.</a:t>
            </a:r>
          </a:p>
          <a:p>
            <a:pPr algn="just"/>
            <a:br>
              <a:rPr lang="pl-PL" dirty="0"/>
            </a:br>
            <a:br>
              <a:rPr lang="pl-PL" dirty="0"/>
            </a:br>
            <a:endParaRPr lang="pl-PL" dirty="0"/>
          </a:p>
        </p:txBody>
      </p:sp>
      <p:pic>
        <p:nvPicPr>
          <p:cNvPr id="4" name="Obraz 3">
            <a:extLst>
              <a:ext uri="{FF2B5EF4-FFF2-40B4-BE49-F238E27FC236}">
                <a16:creationId xmlns:a16="http://schemas.microsoft.com/office/drawing/2014/main" id="{7C774B39-CFF4-4CB0-997D-3D41A3D25B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216" y="116633"/>
            <a:ext cx="2237804" cy="1739489"/>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199456" y="836712"/>
            <a:ext cx="9289032" cy="4323043"/>
          </a:xfrm>
          <a:prstGeom prst="rect">
            <a:avLst/>
          </a:prstGeom>
        </p:spPr>
        <p:txBody>
          <a:bodyPr wrap="square">
            <a:spAutoFit/>
          </a:bodyPr>
          <a:lstStyle/>
          <a:p>
            <a:pPr algn="just">
              <a:lnSpc>
                <a:spcPct val="150000"/>
              </a:lnSpc>
            </a:pPr>
            <a:r>
              <a:rPr lang="pl-PL" sz="3200" b="1" dirty="0">
                <a:solidFill>
                  <a:schemeClr val="bg1"/>
                </a:solidFill>
                <a:latin typeface="Cambria" panose="02040503050406030204" pitchFamily="18" charset="0"/>
                <a:ea typeface="Cambria" panose="02040503050406030204" pitchFamily="18" charset="0"/>
                <a:cs typeface="Times New Roman" pitchFamily="18" charset="0"/>
              </a:rPr>
              <a:t>Skin </a:t>
            </a:r>
            <a:r>
              <a:rPr lang="pl-PL" sz="3200" b="1" dirty="0" err="1">
                <a:solidFill>
                  <a:schemeClr val="bg1"/>
                </a:solidFill>
                <a:latin typeface="Cambria" panose="02040503050406030204" pitchFamily="18" charset="0"/>
                <a:ea typeface="Cambria" panose="02040503050406030204" pitchFamily="18" charset="0"/>
                <a:cs typeface="Times New Roman" pitchFamily="18" charset="0"/>
              </a:rPr>
              <a:t>stitching</a:t>
            </a:r>
            <a:r>
              <a:rPr lang="pl-PL" sz="32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200" dirty="0">
                <a:solidFill>
                  <a:schemeClr val="bg1"/>
                </a:solidFill>
                <a:latin typeface="Cambria" panose="02040503050406030204" pitchFamily="18" charset="0"/>
                <a:ea typeface="Cambria" panose="02040503050406030204" pitchFamily="18" charset="0"/>
                <a:cs typeface="Times New Roman" pitchFamily="18" charset="0"/>
              </a:rPr>
              <a:t>zwana inaczej skin </a:t>
            </a:r>
            <a:r>
              <a:rPr lang="pl-PL" sz="2200" dirty="0" err="1">
                <a:solidFill>
                  <a:schemeClr val="bg1"/>
                </a:solidFill>
                <a:latin typeface="Cambria" panose="02040503050406030204" pitchFamily="18" charset="0"/>
                <a:ea typeface="Cambria" panose="02040503050406030204" pitchFamily="18" charset="0"/>
                <a:cs typeface="Times New Roman" pitchFamily="18" charset="0"/>
              </a:rPr>
              <a:t>sewing</a:t>
            </a:r>
            <a:r>
              <a:rPr lang="pl-PL" sz="2200" dirty="0">
                <a:solidFill>
                  <a:schemeClr val="bg1"/>
                </a:solidFill>
                <a:latin typeface="Cambria" panose="02040503050406030204" pitchFamily="18" charset="0"/>
                <a:ea typeface="Cambria" panose="02040503050406030204" pitchFamily="18" charset="0"/>
                <a:cs typeface="Times New Roman" pitchFamily="18" charset="0"/>
              </a:rPr>
              <a:t>, to gra, która polega na wyszywaniu na swojej skórze różnych wzorów, napisów czy symboli. Za pomocą bardzo cienkiej igły oraz nici skóra zostaje delikatnie podważana po to, aby móc przez nią przeciągnąć włókno. W drastyczniejszych przypadkach skóra zostaje zszyta nawet w głębszych partiach. Nastolatkowie prześcigają się w kreatywności i miejscach, które udaje im się zszyć. Najczęściej wykonuje się je na rękach lub ustach, ale zdarzają się śmiałkowie, którzy wyszywają sobie nawet powieki.</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Znalezione obrazy dla zapytania skin stitching tattoo">
            <a:hlinkClick r:id="rId2"/>
          </p:cNvPr>
          <p:cNvPicPr>
            <a:picLocks noChangeAspect="1" noChangeArrowheads="1"/>
          </p:cNvPicPr>
          <p:nvPr/>
        </p:nvPicPr>
        <p:blipFill>
          <a:blip r:embed="rId3" cstate="print"/>
          <a:srcRect/>
          <a:stretch>
            <a:fillRect/>
          </a:stretch>
        </p:blipFill>
        <p:spPr bwMode="auto">
          <a:xfrm>
            <a:off x="1415480" y="391478"/>
            <a:ext cx="8734588" cy="5485794"/>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Znalezione obrazy dla zapytania skin sewing">
            <a:hlinkClick r:id="rId2"/>
          </p:cNvPr>
          <p:cNvPicPr>
            <a:picLocks noChangeAspect="1" noChangeArrowheads="1"/>
          </p:cNvPicPr>
          <p:nvPr/>
        </p:nvPicPr>
        <p:blipFill>
          <a:blip r:embed="rId3" cstate="print"/>
          <a:srcRect/>
          <a:stretch>
            <a:fillRect/>
          </a:stretch>
        </p:blipFill>
        <p:spPr bwMode="auto">
          <a:xfrm>
            <a:off x="1271464" y="572594"/>
            <a:ext cx="4104456" cy="2733724"/>
          </a:xfrm>
          <a:prstGeom prst="rect">
            <a:avLst/>
          </a:prstGeom>
          <a:noFill/>
        </p:spPr>
      </p:pic>
      <p:pic>
        <p:nvPicPr>
          <p:cNvPr id="4" name="Picture 4" descr="Znalezione obrazy dla zapytania skin sewing">
            <a:hlinkClick r:id="rId4"/>
          </p:cNvPr>
          <p:cNvPicPr>
            <a:picLocks noChangeAspect="1" noChangeArrowheads="1"/>
          </p:cNvPicPr>
          <p:nvPr/>
        </p:nvPicPr>
        <p:blipFill>
          <a:blip r:embed="rId5" cstate="print"/>
          <a:srcRect/>
          <a:stretch>
            <a:fillRect/>
          </a:stretch>
        </p:blipFill>
        <p:spPr bwMode="auto">
          <a:xfrm>
            <a:off x="5627235" y="3573016"/>
            <a:ext cx="4283355" cy="2858270"/>
          </a:xfrm>
          <a:prstGeom prst="rect">
            <a:avLst/>
          </a:prstGeom>
          <a:noFill/>
        </p:spPr>
      </p:pic>
      <p:pic>
        <p:nvPicPr>
          <p:cNvPr id="5" name="Obraz 4">
            <a:extLst>
              <a:ext uri="{FF2B5EF4-FFF2-40B4-BE49-F238E27FC236}">
                <a16:creationId xmlns:a16="http://schemas.microsoft.com/office/drawing/2014/main" id="{9BE310FD-4763-49A6-9C96-A840779087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190825">
            <a:off x="6881243" y="534004"/>
            <a:ext cx="2465901" cy="246590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23392" y="476672"/>
            <a:ext cx="9433048" cy="5104282"/>
          </a:xfrm>
          <a:prstGeom prst="rect">
            <a:avLst/>
          </a:prstGeom>
        </p:spPr>
        <p:txBody>
          <a:bodyPr wrap="square">
            <a:spAutoFit/>
          </a:bodyPr>
          <a:lstStyle/>
          <a:p>
            <a:pPr algn="just">
              <a:lnSpc>
                <a:spcPct val="150000"/>
              </a:lnSpc>
            </a:pPr>
            <a:r>
              <a:rPr lang="pl-PL" sz="2400" dirty="0">
                <a:latin typeface="Times New Roman"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Jest grupa </a:t>
            </a:r>
            <a:r>
              <a:rPr lang="pl-PL" sz="2800" b="1" dirty="0" err="1">
                <a:solidFill>
                  <a:schemeClr val="bg1"/>
                </a:solidFill>
                <a:latin typeface="Cambria" panose="02040503050406030204" pitchFamily="18" charset="0"/>
                <a:ea typeface="Cambria" panose="02040503050406030204" pitchFamily="18" charset="0"/>
                <a:cs typeface="Times New Roman" pitchFamily="18" charset="0"/>
              </a:rPr>
              <a:t>vlogerów</a:t>
            </a:r>
            <a:r>
              <a:rPr lang="pl-PL" sz="28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400" dirty="0">
                <a:solidFill>
                  <a:schemeClr val="bg1"/>
                </a:solidFill>
                <a:latin typeface="Cambria" panose="02040503050406030204" pitchFamily="18" charset="0"/>
                <a:ea typeface="Cambria" panose="02040503050406030204" pitchFamily="18" charset="0"/>
                <a:cs typeface="Times New Roman" pitchFamily="18" charset="0"/>
              </a:rPr>
              <a:t>lub, jak kto woli, </a:t>
            </a:r>
            <a:r>
              <a:rPr lang="pl-PL" sz="2400" b="1" dirty="0" err="1">
                <a:solidFill>
                  <a:schemeClr val="bg1"/>
                </a:solidFill>
                <a:latin typeface="Cambria" panose="02040503050406030204" pitchFamily="18" charset="0"/>
                <a:ea typeface="Cambria" panose="02040503050406030204" pitchFamily="18" charset="0"/>
                <a:cs typeface="Times New Roman" pitchFamily="18" charset="0"/>
              </a:rPr>
              <a:t>youtuberów</a:t>
            </a:r>
            <a:r>
              <a:rPr lang="pl-PL" sz="2400" dirty="0">
                <a:solidFill>
                  <a:schemeClr val="bg1"/>
                </a:solidFill>
                <a:latin typeface="Cambria" panose="02040503050406030204" pitchFamily="18" charset="0"/>
                <a:ea typeface="Cambria" panose="02040503050406030204" pitchFamily="18" charset="0"/>
                <a:cs typeface="Times New Roman" pitchFamily="18" charset="0"/>
              </a:rPr>
              <a:t>, którzy z agresji, </a:t>
            </a:r>
            <a:r>
              <a:rPr lang="pl-PL" sz="2400" dirty="0" err="1">
                <a:solidFill>
                  <a:schemeClr val="bg1"/>
                </a:solidFill>
                <a:latin typeface="Cambria" panose="02040503050406030204" pitchFamily="18" charset="0"/>
                <a:ea typeface="Cambria" panose="02040503050406030204" pitchFamily="18" charset="0"/>
                <a:cs typeface="Times New Roman" pitchFamily="18" charset="0"/>
              </a:rPr>
              <a:t>hejtu</a:t>
            </a:r>
            <a:r>
              <a:rPr lang="pl-PL" sz="2400" dirty="0">
                <a:solidFill>
                  <a:schemeClr val="bg1"/>
                </a:solidFill>
                <a:latin typeface="Cambria" panose="02040503050406030204" pitchFamily="18" charset="0"/>
                <a:ea typeface="Cambria" panose="02040503050406030204" pitchFamily="18" charset="0"/>
                <a:cs typeface="Times New Roman" pitchFamily="18" charset="0"/>
              </a:rPr>
              <a:t> oraz sadyzmu i wulgaryzmów uczynili sobie sposób na życie. Dostatnie życie. </a:t>
            </a:r>
          </a:p>
          <a:p>
            <a:pPr algn="just">
              <a:lnSpc>
                <a:spcPct val="150000"/>
              </a:lnSpc>
            </a:pPr>
            <a:r>
              <a:rPr lang="pl-PL" sz="2400" b="1" dirty="0">
                <a:solidFill>
                  <a:schemeClr val="bg1"/>
                </a:solidFill>
                <a:latin typeface="Cambria" panose="02040503050406030204" pitchFamily="18" charset="0"/>
                <a:ea typeface="Cambria" panose="02040503050406030204" pitchFamily="18" charset="0"/>
                <a:cs typeface="Times New Roman" pitchFamily="18" charset="0"/>
              </a:rPr>
              <a:t>	Model biznesowy jest prosty: im więcej werbalnej przemocy, przekleństw i wirtualnej krwi, tym większy ruch na ich kontach. I tym większe pieniądze – z reklam, sprzedaży gadżetów, z biletów na spotkania, gdzie będzie On. Wielki </a:t>
            </a:r>
            <a:r>
              <a:rPr lang="pl-PL" sz="2400" b="1" dirty="0" err="1">
                <a:solidFill>
                  <a:schemeClr val="bg1"/>
                </a:solidFill>
                <a:latin typeface="Cambria" panose="02040503050406030204" pitchFamily="18" charset="0"/>
                <a:ea typeface="Cambria" panose="02040503050406030204" pitchFamily="18" charset="0"/>
                <a:cs typeface="Times New Roman" pitchFamily="18" charset="0"/>
              </a:rPr>
              <a:t>Gimper</a:t>
            </a:r>
            <a:r>
              <a:rPr lang="pl-PL" sz="24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400" b="1" dirty="0" err="1">
                <a:solidFill>
                  <a:schemeClr val="bg1"/>
                </a:solidFill>
                <a:latin typeface="Cambria" panose="02040503050406030204" pitchFamily="18" charset="0"/>
                <a:ea typeface="Cambria" panose="02040503050406030204" pitchFamily="18" charset="0"/>
                <a:cs typeface="Times New Roman" pitchFamily="18" charset="0"/>
              </a:rPr>
              <a:t>IsAmUxPompa</a:t>
            </a:r>
            <a:r>
              <a:rPr lang="pl-PL" sz="2400" b="1" dirty="0">
                <a:solidFill>
                  <a:schemeClr val="bg1"/>
                </a:solidFill>
                <a:latin typeface="Cambria" panose="02040503050406030204" pitchFamily="18" charset="0"/>
                <a:ea typeface="Cambria" panose="02040503050406030204" pitchFamily="18" charset="0"/>
                <a:cs typeface="Times New Roman" pitchFamily="18" charset="0"/>
              </a:rPr>
              <a:t>, </a:t>
            </a:r>
            <a:r>
              <a:rPr lang="pl-PL" sz="2400" b="1" dirty="0" err="1">
                <a:solidFill>
                  <a:schemeClr val="bg1"/>
                </a:solidFill>
                <a:latin typeface="Cambria" panose="02040503050406030204" pitchFamily="18" charset="0"/>
                <a:ea typeface="Cambria" panose="02040503050406030204" pitchFamily="18" charset="0"/>
                <a:cs typeface="Times New Roman" pitchFamily="18" charset="0"/>
              </a:rPr>
              <a:t>TheNitroZyniak</a:t>
            </a:r>
            <a:r>
              <a:rPr lang="pl-PL" sz="2400" b="1" dirty="0">
                <a:solidFill>
                  <a:schemeClr val="bg1"/>
                </a:solidFill>
                <a:latin typeface="Cambria" panose="02040503050406030204" pitchFamily="18" charset="0"/>
                <a:ea typeface="Cambria" panose="02040503050406030204" pitchFamily="18" charset="0"/>
                <a:cs typeface="Times New Roman" pitchFamily="18" charset="0"/>
              </a:rPr>
              <a:t> lub inni współcześni bohaterowie dziecięcej wyobraźni.</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95400" y="476672"/>
            <a:ext cx="9649072" cy="5661871"/>
          </a:xfrm>
          <a:prstGeom prst="rect">
            <a:avLst/>
          </a:prstGeom>
        </p:spPr>
        <p:txBody>
          <a:bodyPr wrap="square">
            <a:spAutoFit/>
          </a:bodyPr>
          <a:lstStyle/>
          <a:p>
            <a:pPr algn="ctr">
              <a:lnSpc>
                <a:spcPct val="150000"/>
              </a:lnSpc>
            </a:pPr>
            <a:r>
              <a:rPr lang="pl-PL" sz="2400" b="1" dirty="0">
                <a:solidFill>
                  <a:schemeClr val="bg1"/>
                </a:solidFill>
                <a:latin typeface="Cambria" pitchFamily="18" charset="0"/>
                <a:ea typeface="Cambria" pitchFamily="18" charset="0"/>
              </a:rPr>
              <a:t>USTALAMY  ZASADY KORZYSTANIA Z SIECI</a:t>
            </a:r>
          </a:p>
          <a:p>
            <a:pPr algn="just">
              <a:lnSpc>
                <a:spcPct val="150000"/>
              </a:lnSpc>
            </a:pPr>
            <a:r>
              <a:rPr lang="pl-PL" sz="2200" dirty="0">
                <a:solidFill>
                  <a:schemeClr val="bg1"/>
                </a:solidFill>
                <a:latin typeface="Cambria" pitchFamily="18" charset="0"/>
                <a:ea typeface="Cambria" pitchFamily="18" charset="0"/>
              </a:rPr>
              <a:t>Przy ustalaniu zasad warto zwrócić uwagę na: </a:t>
            </a:r>
          </a:p>
          <a:p>
            <a:pPr algn="just">
              <a:lnSpc>
                <a:spcPct val="150000"/>
              </a:lnSpc>
            </a:pPr>
            <a:r>
              <a:rPr lang="pl-PL" sz="2200" b="1" dirty="0">
                <a:solidFill>
                  <a:schemeClr val="bg1"/>
                </a:solidFill>
                <a:latin typeface="Cambria" pitchFamily="18" charset="0"/>
                <a:ea typeface="Cambria" pitchFamily="18" charset="0"/>
              </a:rPr>
              <a:t>CZAS: </a:t>
            </a:r>
          </a:p>
          <a:p>
            <a:pPr algn="just">
              <a:lnSpc>
                <a:spcPct val="150000"/>
              </a:lnSpc>
            </a:pPr>
            <a:r>
              <a:rPr lang="pl-PL" sz="2200" dirty="0">
                <a:solidFill>
                  <a:schemeClr val="bg1"/>
                </a:solidFill>
                <a:latin typeface="Cambria" pitchFamily="18" charset="0"/>
                <a:ea typeface="Cambria" pitchFamily="18" charset="0"/>
              </a:rPr>
              <a:t>	Czas korzystania z sieci powinien być ograniczony. Zaleca się, aby dzieci w wieku wczesnoszkolnym nie korzystały z urządzeń ekranowych dłużej niż dwie godziny dziennie. </a:t>
            </a:r>
          </a:p>
          <a:p>
            <a:pPr algn="just">
              <a:lnSpc>
                <a:spcPct val="150000"/>
              </a:lnSpc>
            </a:pPr>
            <a:r>
              <a:rPr lang="pl-PL" sz="2200" b="1" dirty="0">
                <a:solidFill>
                  <a:schemeClr val="bg1"/>
                </a:solidFill>
                <a:latin typeface="Cambria" pitchFamily="18" charset="0"/>
                <a:ea typeface="Cambria" pitchFamily="18" charset="0"/>
              </a:rPr>
              <a:t>OGRANICZONY DOSTĘP: </a:t>
            </a:r>
          </a:p>
          <a:p>
            <a:pPr algn="just">
              <a:lnSpc>
                <a:spcPct val="150000"/>
              </a:lnSpc>
            </a:pPr>
            <a:r>
              <a:rPr lang="pl-PL" sz="2200" dirty="0">
                <a:solidFill>
                  <a:schemeClr val="bg1"/>
                </a:solidFill>
                <a:latin typeface="Cambria" pitchFamily="18" charset="0"/>
                <a:ea typeface="Cambria" pitchFamily="18" charset="0"/>
              </a:rPr>
              <a:t>	Najmłodsze dzieci nie powinny samodzielnie korzystać z wyszukiwarek, portali </a:t>
            </a:r>
            <a:r>
              <a:rPr lang="pl-PL" sz="2200" dirty="0" err="1">
                <a:solidFill>
                  <a:schemeClr val="bg1"/>
                </a:solidFill>
                <a:latin typeface="Cambria" pitchFamily="18" charset="0"/>
                <a:ea typeface="Cambria" pitchFamily="18" charset="0"/>
              </a:rPr>
              <a:t>społecznościowych</a:t>
            </a:r>
            <a:r>
              <a:rPr lang="pl-PL" sz="2200" dirty="0">
                <a:solidFill>
                  <a:schemeClr val="bg1"/>
                </a:solidFill>
                <a:latin typeface="Cambria" pitchFamily="18" charset="0"/>
                <a:ea typeface="Cambria" pitchFamily="18" charset="0"/>
              </a:rPr>
              <a:t> i innych serwisów dających nieograniczony dostęp do treści. Korzystanie z </a:t>
            </a:r>
            <a:r>
              <a:rPr lang="pl-PL" sz="2200" dirty="0" err="1">
                <a:solidFill>
                  <a:schemeClr val="bg1"/>
                </a:solidFill>
                <a:latin typeface="Cambria" pitchFamily="18" charset="0"/>
                <a:ea typeface="Cambria" pitchFamily="18" charset="0"/>
              </a:rPr>
              <a:t>internetu</a:t>
            </a:r>
            <a:r>
              <a:rPr lang="pl-PL" sz="2200" dirty="0">
                <a:solidFill>
                  <a:schemeClr val="bg1"/>
                </a:solidFill>
                <a:latin typeface="Cambria" pitchFamily="18" charset="0"/>
                <a:ea typeface="Cambria" pitchFamily="18" charset="0"/>
              </a:rPr>
              <a:t> powinno odbywać się pod twoją kontrolą, a także z uwzględnieniem ograniczeń wiekowych narzucanych przez serwisy.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980728"/>
            <a:ext cx="9361040" cy="5107873"/>
          </a:xfrm>
          <a:prstGeom prst="rect">
            <a:avLst/>
          </a:prstGeom>
        </p:spPr>
        <p:txBody>
          <a:bodyPr wrap="square">
            <a:spAutoFit/>
          </a:bodyPr>
          <a:lstStyle/>
          <a:p>
            <a:pPr algn="just">
              <a:lnSpc>
                <a:spcPct val="150000"/>
              </a:lnSpc>
            </a:pPr>
            <a:r>
              <a:rPr lang="pl-PL" sz="2200" b="1" dirty="0">
                <a:solidFill>
                  <a:schemeClr val="bg1"/>
                </a:solidFill>
                <a:latin typeface="Cambria" pitchFamily="18" charset="0"/>
                <a:ea typeface="Cambria" pitchFamily="18" charset="0"/>
              </a:rPr>
              <a:t>PRYWATNOŚĆ:</a:t>
            </a:r>
            <a:r>
              <a:rPr lang="pl-PL" sz="2200" dirty="0">
                <a:solidFill>
                  <a:schemeClr val="bg1"/>
                </a:solidFill>
                <a:latin typeface="Cambria" pitchFamily="18" charset="0"/>
                <a:ea typeface="Cambria" pitchFamily="18" charset="0"/>
              </a:rPr>
              <a:t> </a:t>
            </a:r>
          </a:p>
          <a:p>
            <a:pPr algn="just">
              <a:lnSpc>
                <a:spcPct val="150000"/>
              </a:lnSpc>
            </a:pPr>
            <a:r>
              <a:rPr lang="pl-PL" sz="2200" dirty="0">
                <a:solidFill>
                  <a:schemeClr val="bg1"/>
                </a:solidFill>
                <a:latin typeface="Cambria" pitchFamily="18" charset="0"/>
                <a:ea typeface="Cambria" pitchFamily="18" charset="0"/>
              </a:rPr>
              <a:t>	Dzieci nie powinny samodzielnie publikować treści </a:t>
            </a:r>
            <a:r>
              <a:rPr lang="pl-PL" sz="2200" dirty="0" err="1">
                <a:solidFill>
                  <a:schemeClr val="bg1"/>
                </a:solidFill>
                <a:latin typeface="Cambria" pitchFamily="18" charset="0"/>
                <a:ea typeface="Cambria" pitchFamily="18" charset="0"/>
              </a:rPr>
              <a:t>online</a:t>
            </a:r>
            <a:r>
              <a:rPr lang="pl-PL" sz="2200" dirty="0">
                <a:solidFill>
                  <a:schemeClr val="bg1"/>
                </a:solidFill>
                <a:latin typeface="Cambria" pitchFamily="18" charset="0"/>
                <a:ea typeface="Cambria" pitchFamily="18" charset="0"/>
              </a:rPr>
              <a:t>, szczególnie prywatnych informacji, filmów, zdjęć. Zwróć dziecku uwagę na zagrożenia związane z publikacją wizerunku i osobistych informacji. </a:t>
            </a:r>
          </a:p>
          <a:p>
            <a:pPr algn="just">
              <a:lnSpc>
                <a:spcPct val="150000"/>
              </a:lnSpc>
            </a:pPr>
            <a:r>
              <a:rPr lang="pl-PL" sz="2200" b="1" dirty="0">
                <a:solidFill>
                  <a:schemeClr val="bg1"/>
                </a:solidFill>
                <a:latin typeface="Cambria" pitchFamily="18" charset="0"/>
                <a:ea typeface="Cambria" pitchFamily="18" charset="0"/>
              </a:rPr>
              <a:t>INFORMOWANIE:</a:t>
            </a:r>
            <a:r>
              <a:rPr lang="pl-PL" sz="2200" dirty="0">
                <a:solidFill>
                  <a:schemeClr val="bg1"/>
                </a:solidFill>
                <a:latin typeface="Cambria" pitchFamily="18" charset="0"/>
                <a:ea typeface="Cambria" pitchFamily="18" charset="0"/>
              </a:rPr>
              <a:t> </a:t>
            </a:r>
          </a:p>
          <a:p>
            <a:pPr algn="just">
              <a:lnSpc>
                <a:spcPct val="150000"/>
              </a:lnSpc>
            </a:pPr>
            <a:r>
              <a:rPr lang="pl-PL" sz="2200" dirty="0">
                <a:solidFill>
                  <a:schemeClr val="bg1"/>
                </a:solidFill>
                <a:latin typeface="Cambria" pitchFamily="18" charset="0"/>
                <a:ea typeface="Cambria" pitchFamily="18" charset="0"/>
              </a:rPr>
              <a:t>	Umów się ze swoim dzieckiem, że za każdym razem kiedy trafi w sieci na nieodpowiednie treści lub coś je zaniepokoi, natychmiast cię o tym poinformuje. Pozwoli ci to odpowiednio zareagować i uchronić swoją pociechę przed ewentualnymi dalszymi negatywnymi skutkami takiego zdarzenia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384" y="476673"/>
            <a:ext cx="9793088" cy="5615704"/>
          </a:xfrm>
          <a:prstGeom prst="rect">
            <a:avLst/>
          </a:prstGeom>
        </p:spPr>
        <p:txBody>
          <a:bodyPr wrap="square">
            <a:spAutoFit/>
          </a:bodyPr>
          <a:lstStyle/>
          <a:p>
            <a:pPr algn="ctr">
              <a:lnSpc>
                <a:spcPct val="150000"/>
              </a:lnSpc>
            </a:pPr>
            <a:r>
              <a:rPr lang="pl-PL" sz="2200" b="1" dirty="0">
                <a:solidFill>
                  <a:schemeClr val="bg1"/>
                </a:solidFill>
                <a:latin typeface="Cambria" pitchFamily="18" charset="0"/>
                <a:ea typeface="Cambria" pitchFamily="18" charset="0"/>
              </a:rPr>
              <a:t>ROZMAWIAJ I INTERESUJ SIĘ</a:t>
            </a:r>
          </a:p>
          <a:p>
            <a:pPr algn="ctr">
              <a:lnSpc>
                <a:spcPct val="150000"/>
              </a:lnSpc>
            </a:pPr>
            <a:endParaRPr lang="pl-PL" sz="2200" b="1" dirty="0">
              <a:solidFill>
                <a:schemeClr val="bg1"/>
              </a:solidFill>
              <a:latin typeface="Cambria" pitchFamily="18" charset="0"/>
              <a:ea typeface="Cambria" pitchFamily="18" charset="0"/>
            </a:endParaRPr>
          </a:p>
          <a:p>
            <a:pPr algn="ctr">
              <a:lnSpc>
                <a:spcPct val="150000"/>
              </a:lnSpc>
            </a:pPr>
            <a:r>
              <a:rPr lang="pl-PL" sz="2200" b="1" dirty="0">
                <a:solidFill>
                  <a:schemeClr val="bg1"/>
                </a:solidFill>
                <a:latin typeface="Cambria" pitchFamily="18" charset="0"/>
                <a:ea typeface="Cambria" pitchFamily="18" charset="0"/>
              </a:rPr>
              <a:t>ODPOWIEDNIO PRZYGOTUJ SPRZĘT</a:t>
            </a:r>
          </a:p>
          <a:p>
            <a:pPr algn="just">
              <a:lnSpc>
                <a:spcPct val="150000"/>
              </a:lnSpc>
            </a:pPr>
            <a:r>
              <a:rPr lang="pl-PL" sz="2200" dirty="0">
                <a:solidFill>
                  <a:schemeClr val="bg1"/>
                </a:solidFill>
                <a:latin typeface="Cambria" pitchFamily="18" charset="0"/>
                <a:ea typeface="Cambria" pitchFamily="18" charset="0"/>
              </a:rPr>
              <a:t>	Zanim udostępnisz swojemu dziecku urządzenia mobilne, odpowiednio je przygotuj. </a:t>
            </a:r>
          </a:p>
          <a:p>
            <a:pPr algn="just">
              <a:lnSpc>
                <a:spcPct val="150000"/>
              </a:lnSpc>
            </a:pPr>
            <a:r>
              <a:rPr lang="pl-PL" sz="2200" dirty="0">
                <a:solidFill>
                  <a:schemeClr val="bg1"/>
                </a:solidFill>
                <a:latin typeface="Cambria" pitchFamily="18" charset="0"/>
                <a:ea typeface="Cambria" pitchFamily="18" charset="0"/>
              </a:rPr>
              <a:t>	Skorzystaj z rozwiązań technicznych, które blokują nieodpowiednie dla najmłodszych treści podczas odwiedzania stron internetowych i uruchamiania aplikacji. Na rynku istnieje obecnie bardzo wiele narzędzi kontroli rodzicielskiej. To, m.in. programy autonomiczne, oprogramowanie wbudowane w system operacyjny, czy funkcje bezpiecznego wyszukiwania w wyszukiwarkach internetowych</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11424" y="908721"/>
            <a:ext cx="9001000" cy="3582776"/>
          </a:xfrm>
          <a:prstGeom prst="rect">
            <a:avLst/>
          </a:prstGeom>
        </p:spPr>
        <p:txBody>
          <a:bodyPr wrap="square">
            <a:spAutoFit/>
          </a:bodyPr>
          <a:lstStyle/>
          <a:p>
            <a:pPr algn="just">
              <a:lnSpc>
                <a:spcPct val="150000"/>
              </a:lnSpc>
            </a:pPr>
            <a:r>
              <a:rPr lang="pl-PL" sz="2200" dirty="0"/>
              <a:t>	</a:t>
            </a:r>
            <a:r>
              <a:rPr lang="pl-PL" sz="2200" dirty="0">
                <a:solidFill>
                  <a:schemeClr val="bg1"/>
                </a:solidFill>
                <a:latin typeface="Cambria" panose="02040503050406030204" pitchFamily="18" charset="0"/>
                <a:ea typeface="Cambria" panose="02040503050406030204" pitchFamily="18" charset="0"/>
              </a:rPr>
              <a:t>Oprogramowanie do kontroli rodzicielskiej: programy tego typu umożliwiają, m.in. filtrowanie treści, kontrolowanie czasu i aktywności dziecka </a:t>
            </a:r>
            <a:r>
              <a:rPr lang="pl-PL" sz="2200" dirty="0" err="1">
                <a:solidFill>
                  <a:schemeClr val="bg1"/>
                </a:solidFill>
                <a:latin typeface="Cambria" panose="02040503050406030204" pitchFamily="18" charset="0"/>
                <a:ea typeface="Cambria" panose="02040503050406030204" pitchFamily="18" charset="0"/>
              </a:rPr>
              <a:t>online</a:t>
            </a:r>
            <a:r>
              <a:rPr lang="pl-PL" sz="2200" dirty="0">
                <a:solidFill>
                  <a:schemeClr val="bg1"/>
                </a:solidFill>
                <a:latin typeface="Cambria" panose="02040503050406030204" pitchFamily="18" charset="0"/>
                <a:ea typeface="Cambria" panose="02040503050406030204" pitchFamily="18" charset="0"/>
              </a:rPr>
              <a:t>. </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	Dostępne są w postaci aplikacji na </a:t>
            </a:r>
            <a:r>
              <a:rPr lang="pl-PL" sz="2200" dirty="0" err="1">
                <a:solidFill>
                  <a:schemeClr val="bg1"/>
                </a:solidFill>
                <a:latin typeface="Cambria" panose="02040503050406030204" pitchFamily="18" charset="0"/>
                <a:ea typeface="Cambria" panose="02040503050406030204" pitchFamily="18" charset="0"/>
              </a:rPr>
              <a:t>smartfony</a:t>
            </a:r>
            <a:r>
              <a:rPr lang="pl-PL" sz="2200" dirty="0">
                <a:solidFill>
                  <a:schemeClr val="bg1"/>
                </a:solidFill>
                <a:latin typeface="Cambria" panose="02040503050406030204" pitchFamily="18" charset="0"/>
                <a:ea typeface="Cambria" panose="02040503050406030204" pitchFamily="18" charset="0"/>
              </a:rPr>
              <a:t> i tablety do kupienia/bezpłatnego pobrania w sklepach </a:t>
            </a:r>
            <a:r>
              <a:rPr lang="pl-PL" sz="2200" dirty="0" err="1">
                <a:solidFill>
                  <a:schemeClr val="bg1"/>
                </a:solidFill>
                <a:latin typeface="Cambria" panose="02040503050406030204" pitchFamily="18" charset="0"/>
                <a:ea typeface="Cambria" panose="02040503050406030204" pitchFamily="18" charset="0"/>
              </a:rPr>
              <a:t>online</a:t>
            </a:r>
            <a:r>
              <a:rPr lang="pl-PL" sz="2200" dirty="0">
                <a:solidFill>
                  <a:schemeClr val="bg1"/>
                </a:solidFill>
                <a:latin typeface="Cambria" panose="02040503050406030204" pitchFamily="18" charset="0"/>
                <a:ea typeface="Cambria" panose="02040503050406030204" pitchFamily="18" charset="0"/>
              </a:rPr>
              <a:t> właściwych dla danego systemu operacyjnego lub w postaci programów komputerowych do pobrania z sieci lub kupienia w sklepie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11424" y="908720"/>
            <a:ext cx="9217024" cy="5107873"/>
          </a:xfrm>
          <a:prstGeom prst="rect">
            <a:avLst/>
          </a:prstGeom>
        </p:spPr>
        <p:txBody>
          <a:bodyPr wrap="square">
            <a:spAutoFit/>
          </a:bodyPr>
          <a:lstStyle/>
          <a:p>
            <a:pPr algn="just">
              <a:lnSpc>
                <a:spcPct val="150000"/>
              </a:lnSpc>
            </a:pPr>
            <a:r>
              <a:rPr lang="pl-PL" sz="2200" dirty="0">
                <a:solidFill>
                  <a:schemeClr val="bg1"/>
                </a:solidFill>
                <a:latin typeface="Cambria" pitchFamily="18" charset="0"/>
                <a:ea typeface="Cambria" pitchFamily="18" charset="0"/>
              </a:rPr>
              <a:t>	Oprogramowanie wbudowane w system operacyjny: większość najpopularniejszych systemów operacyjnych komputera oferuje </a:t>
            </a:r>
            <a:r>
              <a:rPr lang="pl-PL" sz="2200" b="1" dirty="0">
                <a:solidFill>
                  <a:schemeClr val="bg1"/>
                </a:solidFill>
                <a:latin typeface="Cambria" pitchFamily="18" charset="0"/>
                <a:ea typeface="Cambria" pitchFamily="18" charset="0"/>
              </a:rPr>
              <a:t>wbudowane opcje kontroli rodzicielskiej. </a:t>
            </a:r>
          </a:p>
          <a:p>
            <a:pPr algn="just">
              <a:lnSpc>
                <a:spcPct val="150000"/>
              </a:lnSpc>
            </a:pPr>
            <a:r>
              <a:rPr lang="pl-PL" sz="2200" dirty="0">
                <a:solidFill>
                  <a:schemeClr val="bg1"/>
                </a:solidFill>
                <a:latin typeface="Cambria" pitchFamily="18" charset="0"/>
                <a:ea typeface="Cambria" pitchFamily="18" charset="0"/>
              </a:rPr>
              <a:t>	</a:t>
            </a:r>
          </a:p>
          <a:p>
            <a:pPr algn="just">
              <a:lnSpc>
                <a:spcPct val="150000"/>
              </a:lnSpc>
            </a:pPr>
            <a:r>
              <a:rPr lang="pl-PL" sz="2200" dirty="0">
                <a:solidFill>
                  <a:schemeClr val="bg1"/>
                </a:solidFill>
                <a:latin typeface="Cambria" pitchFamily="18" charset="0"/>
                <a:ea typeface="Cambria" pitchFamily="18" charset="0"/>
              </a:rPr>
              <a:t>	Ich aktywacja (dostępna w panelu sterowania) umożliwia, m.in. kontrolowanie czasu korzystania z urządzenia oraz ograniczenie dostępu do wskazanych gier i aplikacji. </a:t>
            </a:r>
          </a:p>
          <a:p>
            <a:pPr algn="just">
              <a:lnSpc>
                <a:spcPct val="150000"/>
              </a:lnSpc>
            </a:pPr>
            <a:r>
              <a:rPr lang="pl-PL" sz="2200" dirty="0">
                <a:solidFill>
                  <a:schemeClr val="bg1"/>
                </a:solidFill>
                <a:latin typeface="Cambria" pitchFamily="18" charset="0"/>
                <a:ea typeface="Cambria" pitchFamily="18" charset="0"/>
              </a:rPr>
              <a:t>	W przypadku tabletów i </a:t>
            </a:r>
            <a:r>
              <a:rPr lang="pl-PL" sz="2200" dirty="0" err="1">
                <a:solidFill>
                  <a:schemeClr val="bg1"/>
                </a:solidFill>
                <a:latin typeface="Cambria" pitchFamily="18" charset="0"/>
                <a:ea typeface="Cambria" pitchFamily="18" charset="0"/>
              </a:rPr>
              <a:t>smartfonów</a:t>
            </a:r>
            <a:r>
              <a:rPr lang="pl-PL" sz="2200" dirty="0">
                <a:solidFill>
                  <a:schemeClr val="bg1"/>
                </a:solidFill>
                <a:latin typeface="Cambria" pitchFamily="18" charset="0"/>
                <a:ea typeface="Cambria" pitchFamily="18" charset="0"/>
              </a:rPr>
              <a:t> z systemem Android warto odpowiednio skonfigurować Google Play, przeglądarkę oraz aplikację serwisu </a:t>
            </a:r>
            <a:r>
              <a:rPr lang="pl-PL" sz="2200" dirty="0" err="1">
                <a:solidFill>
                  <a:schemeClr val="bg1"/>
                </a:solidFill>
                <a:latin typeface="Cambria" pitchFamily="18" charset="0"/>
                <a:ea typeface="Cambria" pitchFamily="18" charset="0"/>
              </a:rPr>
              <a:t>YouTube</a:t>
            </a:r>
            <a:r>
              <a:rPr lang="pl-PL" sz="2200" dirty="0">
                <a:solidFill>
                  <a:schemeClr val="bg1"/>
                </a:solidFill>
                <a:latin typeface="Cambria" pitchFamily="18" charset="0"/>
                <a:ea typeface="Cambria" pitchFamily="18" charset="0"/>
              </a:rPr>
              <a:t>.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55440" y="1196752"/>
            <a:ext cx="9073009" cy="2568717"/>
          </a:xfrm>
          <a:prstGeom prst="rect">
            <a:avLst/>
          </a:prstGeom>
        </p:spPr>
        <p:txBody>
          <a:bodyPr wrap="square">
            <a:spAutoFit/>
          </a:bodyPr>
          <a:lstStyle/>
          <a:p>
            <a:pPr algn="just">
              <a:lnSpc>
                <a:spcPct val="150000"/>
              </a:lnSpc>
            </a:pPr>
            <a:r>
              <a:rPr lang="pl-PL" sz="2200" dirty="0">
                <a:solidFill>
                  <a:schemeClr val="bg1"/>
                </a:solidFill>
                <a:latin typeface="Cambria" pitchFamily="18" charset="0"/>
                <a:ea typeface="Cambria" pitchFamily="18" charset="0"/>
              </a:rPr>
              <a:t>	Nowsze wersje systemu dają także możliwość stworzenia dla dziecka profilu  ograniczonego. </a:t>
            </a:r>
          </a:p>
          <a:p>
            <a:pPr algn="just">
              <a:lnSpc>
                <a:spcPct val="150000"/>
              </a:lnSpc>
            </a:pPr>
            <a:r>
              <a:rPr lang="pl-PL" sz="2200" dirty="0">
                <a:solidFill>
                  <a:schemeClr val="bg1"/>
                </a:solidFill>
                <a:latin typeface="Cambria" pitchFamily="18" charset="0"/>
                <a:ea typeface="Cambria" pitchFamily="18" charset="0"/>
              </a:rPr>
              <a:t>	W przypadku systemu </a:t>
            </a:r>
            <a:r>
              <a:rPr lang="pl-PL" sz="2200" dirty="0" err="1">
                <a:solidFill>
                  <a:schemeClr val="bg1"/>
                </a:solidFill>
                <a:latin typeface="Cambria" pitchFamily="18" charset="0"/>
                <a:ea typeface="Cambria" pitchFamily="18" charset="0"/>
              </a:rPr>
              <a:t>iOS</a:t>
            </a:r>
            <a:r>
              <a:rPr lang="pl-PL" sz="2200" dirty="0">
                <a:solidFill>
                  <a:schemeClr val="bg1"/>
                </a:solidFill>
                <a:latin typeface="Cambria" pitchFamily="18" charset="0"/>
                <a:ea typeface="Cambria" pitchFamily="18" charset="0"/>
              </a:rPr>
              <a:t> warto skorzystać z funkcji „Ograniczenia” (dostępna w ustawieniach ogólnych), aby uniemożliwić dziecku dostęp do  wybranych treści na urządzeniach mobilnych typu </a:t>
            </a:r>
            <a:r>
              <a:rPr lang="pl-PL" sz="2200" dirty="0" err="1">
                <a:solidFill>
                  <a:schemeClr val="bg1"/>
                </a:solidFill>
                <a:latin typeface="Cambria" pitchFamily="18" charset="0"/>
                <a:ea typeface="Cambria" pitchFamily="18" charset="0"/>
              </a:rPr>
              <a:t>iPad</a:t>
            </a:r>
            <a:r>
              <a:rPr lang="pl-PL" sz="2200" dirty="0">
                <a:solidFill>
                  <a:schemeClr val="bg1"/>
                </a:solidFill>
                <a:latin typeface="Cambria" pitchFamily="18" charset="0"/>
                <a:ea typeface="Cambria" pitchFamily="18" charset="0"/>
              </a:rPr>
              <a:t>, </a:t>
            </a:r>
            <a:r>
              <a:rPr lang="pl-PL" sz="2200" dirty="0" err="1">
                <a:solidFill>
                  <a:schemeClr val="bg1"/>
                </a:solidFill>
                <a:latin typeface="Cambria" pitchFamily="18" charset="0"/>
                <a:ea typeface="Cambria" pitchFamily="18" charset="0"/>
              </a:rPr>
              <a:t>iPhone</a:t>
            </a:r>
            <a:r>
              <a:rPr lang="pl-PL" sz="2200" dirty="0">
                <a:solidFill>
                  <a:schemeClr val="bg1"/>
                </a:solidFill>
                <a:latin typeface="Cambria" pitchFamily="18" charset="0"/>
                <a:ea typeface="Cambria" pitchFamily="18" charset="0"/>
              </a:rPr>
              <a: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11424" y="980728"/>
            <a:ext cx="9073008" cy="3670941"/>
          </a:xfrm>
          <a:prstGeom prst="rect">
            <a:avLst/>
          </a:prstGeom>
        </p:spPr>
        <p:txBody>
          <a:bodyPr wrap="square">
            <a:spAutoFit/>
          </a:bodyPr>
          <a:lstStyle/>
          <a:p>
            <a:pPr algn="just">
              <a:lnSpc>
                <a:spcPct val="150000"/>
              </a:lnSpc>
            </a:pPr>
            <a:r>
              <a:rPr lang="pl-PL" sz="2200" dirty="0">
                <a:solidFill>
                  <a:schemeClr val="bg1"/>
                </a:solidFill>
                <a:latin typeface="Cambria" pitchFamily="18" charset="0"/>
                <a:ea typeface="Cambria" pitchFamily="18" charset="0"/>
              </a:rPr>
              <a:t>	</a:t>
            </a:r>
            <a:r>
              <a:rPr lang="pl-PL" sz="2200" b="1" dirty="0">
                <a:solidFill>
                  <a:schemeClr val="bg1"/>
                </a:solidFill>
                <a:latin typeface="Cambria" pitchFamily="18" charset="0"/>
                <a:ea typeface="Cambria" pitchFamily="18" charset="0"/>
              </a:rPr>
              <a:t>Funkcje bezpiecznego wyszukiwania</a:t>
            </a:r>
            <a:r>
              <a:rPr lang="pl-PL" sz="2200" dirty="0">
                <a:solidFill>
                  <a:schemeClr val="bg1"/>
                </a:solidFill>
                <a:latin typeface="Cambria" pitchFamily="18" charset="0"/>
                <a:ea typeface="Cambria" pitchFamily="18" charset="0"/>
              </a:rPr>
              <a:t>: wyszukiwarki internetowe dają także bezpłatną możliwość bezpiecznego wyszukiwania. </a:t>
            </a:r>
          </a:p>
          <a:p>
            <a:pPr algn="just">
              <a:lnSpc>
                <a:spcPct val="150000"/>
              </a:lnSpc>
            </a:pPr>
            <a:r>
              <a:rPr lang="pl-PL" sz="2200" dirty="0">
                <a:solidFill>
                  <a:schemeClr val="bg1"/>
                </a:solidFill>
                <a:latin typeface="Cambria" pitchFamily="18" charset="0"/>
                <a:ea typeface="Cambria" pitchFamily="18" charset="0"/>
              </a:rPr>
              <a:t>	Przykładem może być </a:t>
            </a:r>
            <a:r>
              <a:rPr lang="pl-PL" sz="2200" dirty="0" err="1">
                <a:solidFill>
                  <a:schemeClr val="bg1"/>
                </a:solidFill>
                <a:latin typeface="Cambria" pitchFamily="18" charset="0"/>
                <a:ea typeface="Cambria" pitchFamily="18" charset="0"/>
              </a:rPr>
              <a:t>SafeSearch</a:t>
            </a:r>
            <a:r>
              <a:rPr lang="pl-PL" sz="2200" dirty="0">
                <a:solidFill>
                  <a:schemeClr val="bg1"/>
                </a:solidFill>
                <a:latin typeface="Cambria" pitchFamily="18" charset="0"/>
                <a:ea typeface="Cambria" pitchFamily="18" charset="0"/>
              </a:rPr>
              <a:t> (dla wyszukiwarki Google) i Bezpieczne wyszukiwanie (dla przeglądarki Bing). Pozwalają one blokować w wynikach wyszukiwania treści niepożądane. </a:t>
            </a:r>
          </a:p>
          <a:p>
            <a:pPr algn="ctr">
              <a:lnSpc>
                <a:spcPct val="150000"/>
              </a:lnSpc>
            </a:pPr>
            <a:r>
              <a:rPr lang="pl-PL" sz="2400" b="1" dirty="0">
                <a:solidFill>
                  <a:srgbClr val="002060"/>
                </a:solidFill>
                <a:latin typeface="Cambria" pitchFamily="18" charset="0"/>
                <a:ea typeface="Cambria" pitchFamily="18" charset="0"/>
              </a:rPr>
              <a:t>Więcej o dostępnych rozwiązaniach wraz z filmami instruktażowymi znajdziesz na stronie </a:t>
            </a:r>
            <a:r>
              <a:rPr lang="pl-PL" sz="2400" b="1" dirty="0" err="1">
                <a:solidFill>
                  <a:srgbClr val="002060"/>
                </a:solidFill>
                <a:latin typeface="Cambria" pitchFamily="18" charset="0"/>
                <a:ea typeface="Cambria" pitchFamily="18" charset="0"/>
              </a:rPr>
              <a:t>www.dzieckowsieci.pl</a:t>
            </a:r>
            <a:endParaRPr lang="pl-PL" sz="2200" b="1" dirty="0">
              <a:solidFill>
                <a:srgbClr val="002060"/>
              </a:solidFill>
              <a:latin typeface="Cambria" pitchFamily="18" charset="0"/>
              <a:ea typeface="Cambria"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67408" y="836712"/>
            <a:ext cx="9577064" cy="5246430"/>
          </a:xfrm>
          <a:prstGeom prst="rect">
            <a:avLst/>
          </a:prstGeom>
        </p:spPr>
        <p:txBody>
          <a:bodyPr wrap="square">
            <a:spAutoFit/>
          </a:bodyPr>
          <a:lstStyle/>
          <a:p>
            <a:pPr algn="just">
              <a:lnSpc>
                <a:spcPct val="150000"/>
              </a:lnSpc>
            </a:pPr>
            <a:r>
              <a:rPr lang="pl-PL" sz="2200" dirty="0">
                <a:solidFill>
                  <a:schemeClr val="bg1"/>
                </a:solidFill>
                <a:latin typeface="Cambria" pitchFamily="18" charset="0"/>
                <a:ea typeface="Cambria" pitchFamily="18" charset="0"/>
              </a:rPr>
              <a:t>	Pamiętaj, aby zgłaszając szkodliwe treści, powołać się na odpowiedni przepis regulaminu danego serwisu oraz dołączyć dowody naruszenia (jeśli jest to konieczne). </a:t>
            </a:r>
          </a:p>
          <a:p>
            <a:pPr algn="just">
              <a:lnSpc>
                <a:spcPct val="150000"/>
              </a:lnSpc>
            </a:pPr>
            <a:r>
              <a:rPr lang="pl-PL" sz="2200" dirty="0">
                <a:solidFill>
                  <a:schemeClr val="bg1"/>
                </a:solidFill>
                <a:latin typeface="Cambria" pitchFamily="18" charset="0"/>
                <a:ea typeface="Cambria" pitchFamily="18" charset="0"/>
              </a:rPr>
              <a:t>	Niektóre serwisy posiadają rozbudowany system wsparcia dla użytkowników i zgłaszania nadużyć: </a:t>
            </a:r>
          </a:p>
          <a:p>
            <a:pPr algn="just">
              <a:lnSpc>
                <a:spcPct val="150000"/>
              </a:lnSpc>
            </a:pPr>
            <a:r>
              <a:rPr lang="pl-PL" sz="2200" b="1" dirty="0">
                <a:solidFill>
                  <a:srgbClr val="002060"/>
                </a:solidFill>
                <a:latin typeface="Cambria" pitchFamily="18" charset="0"/>
                <a:ea typeface="Cambria" pitchFamily="18" charset="0"/>
              </a:rPr>
              <a:t>Centrum Pomocy </a:t>
            </a:r>
            <a:r>
              <a:rPr lang="pl-PL" sz="2200" b="1" dirty="0" err="1">
                <a:solidFill>
                  <a:srgbClr val="002060"/>
                </a:solidFill>
                <a:latin typeface="Cambria" pitchFamily="18" charset="0"/>
                <a:ea typeface="Cambria" pitchFamily="18" charset="0"/>
              </a:rPr>
              <a:t>Facebooka</a:t>
            </a:r>
            <a:r>
              <a:rPr lang="pl-PL" sz="2200" b="1" dirty="0">
                <a:solidFill>
                  <a:srgbClr val="002060"/>
                </a:solidFill>
                <a:latin typeface="Cambria" pitchFamily="18" charset="0"/>
                <a:ea typeface="Cambria" pitchFamily="18" charset="0"/>
              </a:rPr>
              <a:t> </a:t>
            </a:r>
            <a:r>
              <a:rPr lang="pl-PL" sz="2200" dirty="0">
                <a:solidFill>
                  <a:schemeClr val="bg1"/>
                </a:solidFill>
                <a:latin typeface="Cambria" pitchFamily="18" charset="0"/>
                <a:ea typeface="Cambria" pitchFamily="18" charset="0"/>
              </a:rPr>
              <a:t>https://pl-pl.facebook.com/help/ </a:t>
            </a:r>
            <a:r>
              <a:rPr lang="pl-PL" sz="2200" b="1" dirty="0">
                <a:solidFill>
                  <a:srgbClr val="002060"/>
                </a:solidFill>
                <a:latin typeface="Cambria" pitchFamily="18" charset="0"/>
                <a:ea typeface="Cambria" pitchFamily="18" charset="0"/>
              </a:rPr>
              <a:t>Centrum Pomocy Google </a:t>
            </a:r>
            <a:r>
              <a:rPr lang="pl-PL" sz="2200" dirty="0">
                <a:solidFill>
                  <a:schemeClr val="bg1"/>
                </a:solidFill>
                <a:latin typeface="Cambria" pitchFamily="18" charset="0"/>
                <a:ea typeface="Cambria" pitchFamily="18" charset="0"/>
              </a:rPr>
              <a:t>https://support.google.com/ </a:t>
            </a:r>
          </a:p>
          <a:p>
            <a:pPr algn="just">
              <a:lnSpc>
                <a:spcPct val="150000"/>
              </a:lnSpc>
            </a:pPr>
            <a:r>
              <a:rPr lang="pl-PL" sz="2200" b="1" dirty="0">
                <a:solidFill>
                  <a:srgbClr val="002060"/>
                </a:solidFill>
                <a:latin typeface="Cambria" pitchFamily="18" charset="0"/>
                <a:ea typeface="Cambria" pitchFamily="18" charset="0"/>
              </a:rPr>
              <a:t>Centrum Pomocy </a:t>
            </a:r>
            <a:r>
              <a:rPr lang="pl-PL" sz="2200" b="1" dirty="0" err="1">
                <a:solidFill>
                  <a:srgbClr val="002060"/>
                </a:solidFill>
                <a:latin typeface="Cambria" pitchFamily="18" charset="0"/>
                <a:ea typeface="Cambria" pitchFamily="18" charset="0"/>
              </a:rPr>
              <a:t>YouTube</a:t>
            </a:r>
            <a:r>
              <a:rPr lang="pl-PL" sz="2200" b="1" dirty="0">
                <a:solidFill>
                  <a:srgbClr val="002060"/>
                </a:solidFill>
                <a:latin typeface="Cambria" pitchFamily="18" charset="0"/>
                <a:ea typeface="Cambria" pitchFamily="18" charset="0"/>
              </a:rPr>
              <a:t> </a:t>
            </a:r>
            <a:r>
              <a:rPr lang="pl-PL" sz="2200" dirty="0">
                <a:solidFill>
                  <a:schemeClr val="bg1"/>
                </a:solidFill>
                <a:latin typeface="Cambria" pitchFamily="18" charset="0"/>
                <a:ea typeface="Cambria" pitchFamily="18" charset="0"/>
              </a:rPr>
              <a:t>https://support.google.com/youtube/ </a:t>
            </a:r>
            <a:r>
              <a:rPr lang="pl-PL" sz="2200" b="1" dirty="0" err="1">
                <a:solidFill>
                  <a:srgbClr val="002060"/>
                </a:solidFill>
                <a:latin typeface="Cambria" pitchFamily="18" charset="0"/>
                <a:ea typeface="Cambria" pitchFamily="18" charset="0"/>
              </a:rPr>
              <a:t>Twitter</a:t>
            </a:r>
            <a:r>
              <a:rPr lang="pl-PL" sz="2200" dirty="0">
                <a:solidFill>
                  <a:schemeClr val="bg1"/>
                </a:solidFill>
                <a:latin typeface="Cambria" pitchFamily="18" charset="0"/>
                <a:ea typeface="Cambria" pitchFamily="18" charset="0"/>
              </a:rPr>
              <a:t> https://help.twitter.com/pl/rules-and-policies/twitter-rules </a:t>
            </a:r>
          </a:p>
          <a:p>
            <a:pPr algn="just">
              <a:lnSpc>
                <a:spcPct val="150000"/>
              </a:lnSpc>
            </a:pPr>
            <a:r>
              <a:rPr lang="pl-PL" sz="2200" b="1" dirty="0" err="1">
                <a:solidFill>
                  <a:srgbClr val="002060"/>
                </a:solidFill>
                <a:latin typeface="Cambria" pitchFamily="18" charset="0"/>
                <a:ea typeface="Cambria" pitchFamily="18" charset="0"/>
              </a:rPr>
              <a:t>Instagram</a:t>
            </a:r>
            <a:r>
              <a:rPr lang="pl-PL" sz="2200" dirty="0">
                <a:solidFill>
                  <a:schemeClr val="bg1"/>
                </a:solidFill>
                <a:latin typeface="Cambria" pitchFamily="18" charset="0"/>
                <a:ea typeface="Cambria" pitchFamily="18" charset="0"/>
              </a:rPr>
              <a:t> https://help.instagram.com/154475974694511/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23392" y="764704"/>
            <a:ext cx="9793088" cy="5078313"/>
          </a:xfrm>
          <a:prstGeom prst="rect">
            <a:avLst/>
          </a:prstGeom>
        </p:spPr>
        <p:txBody>
          <a:bodyPr wrap="square">
            <a:spAutoFit/>
          </a:bodyPr>
          <a:lstStyle/>
          <a:p>
            <a:pPr algn="ctr"/>
            <a:r>
              <a:rPr lang="pl-PL" sz="2400" b="1" dirty="0">
                <a:solidFill>
                  <a:srgbClr val="002060"/>
                </a:solidFill>
                <a:latin typeface="Cambria" pitchFamily="18" charset="0"/>
                <a:ea typeface="Cambria" pitchFamily="18" charset="0"/>
              </a:rPr>
              <a:t>Klasyczna aplikacja do zdalnej kontroli rodzicielskiej </a:t>
            </a:r>
          </a:p>
          <a:p>
            <a:pPr algn="ctr"/>
            <a:r>
              <a:rPr lang="pl-PL" sz="2400" b="1" dirty="0">
                <a:solidFill>
                  <a:srgbClr val="002060"/>
                </a:solidFill>
                <a:latin typeface="Cambria" pitchFamily="18" charset="0"/>
                <a:ea typeface="Cambria" pitchFamily="18" charset="0"/>
              </a:rPr>
              <a:t>z dużą liczbą funkcji.</a:t>
            </a:r>
          </a:p>
          <a:p>
            <a:endParaRPr lang="pl-PL" dirty="0">
              <a:solidFill>
                <a:srgbClr val="002060"/>
              </a:solidFill>
              <a:latin typeface="Cambria" panose="02040503050406030204" pitchFamily="18" charset="0"/>
              <a:ea typeface="Cambria" panose="02040503050406030204" pitchFamily="18" charset="0"/>
            </a:endParaRPr>
          </a:p>
          <a:p>
            <a:r>
              <a:rPr lang="pl-PL" sz="2400" b="1" dirty="0" err="1">
                <a:solidFill>
                  <a:srgbClr val="002060"/>
                </a:solidFill>
                <a:latin typeface="Cambria" panose="02040503050406030204" pitchFamily="18" charset="0"/>
                <a:ea typeface="Cambria" panose="02040503050406030204" pitchFamily="18" charset="0"/>
              </a:rPr>
              <a:t>Family</a:t>
            </a:r>
            <a:r>
              <a:rPr lang="pl-PL" sz="2400" b="1" dirty="0">
                <a:solidFill>
                  <a:srgbClr val="002060"/>
                </a:solidFill>
                <a:latin typeface="Cambria" panose="02040503050406030204" pitchFamily="18" charset="0"/>
                <a:ea typeface="Cambria" panose="02040503050406030204" pitchFamily="18" charset="0"/>
              </a:rPr>
              <a:t> Time </a:t>
            </a:r>
            <a:r>
              <a:rPr lang="pl-PL" sz="2400" b="1" dirty="0" err="1">
                <a:solidFill>
                  <a:srgbClr val="002060"/>
                </a:solidFill>
                <a:latin typeface="Cambria" panose="02040503050406030204" pitchFamily="18" charset="0"/>
                <a:ea typeface="Cambria" panose="02040503050406030204" pitchFamily="18" charset="0"/>
              </a:rPr>
              <a:t>Perental</a:t>
            </a:r>
            <a:r>
              <a:rPr lang="pl-PL" sz="2400" b="1" dirty="0">
                <a:solidFill>
                  <a:srgbClr val="002060"/>
                </a:solidFill>
                <a:latin typeface="Cambria" panose="02040503050406030204" pitchFamily="18" charset="0"/>
                <a:ea typeface="Cambria" panose="02040503050406030204" pitchFamily="18" charset="0"/>
              </a:rPr>
              <a:t> </a:t>
            </a:r>
            <a:r>
              <a:rPr lang="pl-PL" sz="2400" b="1" dirty="0" err="1">
                <a:solidFill>
                  <a:srgbClr val="002060"/>
                </a:solidFill>
                <a:latin typeface="Cambria" panose="02040503050406030204" pitchFamily="18" charset="0"/>
                <a:ea typeface="Cambria" panose="02040503050406030204" pitchFamily="18" charset="0"/>
              </a:rPr>
              <a:t>Control</a:t>
            </a:r>
            <a:endParaRPr lang="pl-PL" sz="2400" b="1" dirty="0">
              <a:solidFill>
                <a:srgbClr val="002060"/>
              </a:solidFill>
              <a:latin typeface="Cambria" panose="02040503050406030204" pitchFamily="18" charset="0"/>
              <a:ea typeface="Cambria" panose="02040503050406030204" pitchFamily="18" charset="0"/>
            </a:endParaRPr>
          </a:p>
          <a:p>
            <a:pPr algn="just">
              <a:lnSpc>
                <a:spcPct val="150000"/>
              </a:lnSpc>
            </a:pPr>
            <a:r>
              <a:rPr lang="pl-PL" dirty="0">
                <a:solidFill>
                  <a:schemeClr val="bg1"/>
                </a:solidFill>
                <a:latin typeface="Cambria" panose="02040503050406030204" pitchFamily="18" charset="0"/>
                <a:ea typeface="Cambria" panose="02040503050406030204" pitchFamily="18" charset="0"/>
              </a:rPr>
              <a:t>	bezpłatna wersja programu koncentruje się na opcjach związanych z lokalizacją dzieci. Rodzice mogą weryfikować gdzie znajdują się ich pociechy, ale również definiować bezpieczne strefy, których dziecko nie powinno opuszczać o danej godzinie (np. szkoła czy dom).</a:t>
            </a:r>
          </a:p>
          <a:p>
            <a:pPr algn="just">
              <a:lnSpc>
                <a:spcPct val="150000"/>
              </a:lnSpc>
            </a:pPr>
            <a:r>
              <a:rPr lang="pl-PL" dirty="0">
                <a:solidFill>
                  <a:schemeClr val="bg1"/>
                </a:solidFill>
                <a:latin typeface="Cambria" panose="02040503050406030204" pitchFamily="18" charset="0"/>
                <a:ea typeface="Cambria" panose="02040503050406030204" pitchFamily="18" charset="0"/>
              </a:rPr>
              <a:t>Jeśli podopieczny opuści niespodziewanie wskazane miejsce, rodzic zostanie o tym fakcie niezwłocznie poinformowany. Program pozwala również na bezpłatną, zdalną kontrolę nad </a:t>
            </a:r>
            <a:r>
              <a:rPr lang="pl-PL" dirty="0" err="1">
                <a:solidFill>
                  <a:schemeClr val="bg1"/>
                </a:solidFill>
                <a:latin typeface="Cambria" panose="02040503050406030204" pitchFamily="18" charset="0"/>
                <a:ea typeface="Cambria" panose="02040503050406030204" pitchFamily="18" charset="0"/>
              </a:rPr>
              <a:t>smartfonem</a:t>
            </a:r>
            <a:r>
              <a:rPr lang="pl-PL" dirty="0">
                <a:solidFill>
                  <a:schemeClr val="bg1"/>
                </a:solidFill>
                <a:latin typeface="Cambria" panose="02040503050406030204" pitchFamily="18" charset="0"/>
                <a:ea typeface="Cambria" panose="02040503050406030204" pitchFamily="18" charset="0"/>
              </a:rPr>
              <a:t>, używanie przez dziecko przycisku alarmowego SOS czy zdalny wgląd do historii przeglądarki internetowej.</a:t>
            </a:r>
          </a:p>
          <a:p>
            <a:pPr algn="just">
              <a:lnSpc>
                <a:spcPct val="150000"/>
              </a:lnSpc>
            </a:pPr>
            <a:r>
              <a:rPr lang="pl-PL" dirty="0">
                <a:solidFill>
                  <a:schemeClr val="bg1"/>
                </a:solidFill>
                <a:latin typeface="Cambria" panose="02040503050406030204" pitchFamily="18" charset="0"/>
                <a:ea typeface="Cambria" panose="02040503050406030204" pitchFamily="18" charset="0"/>
              </a:rPr>
              <a:t>Aplikacja jest dostępna w sklepie  Google play</a:t>
            </a:r>
          </a:p>
          <a:p>
            <a:endParaRPr lang="pl-PL"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23392" y="332656"/>
            <a:ext cx="9649072" cy="4969374"/>
          </a:xfrm>
          <a:prstGeom prst="rect">
            <a:avLst/>
          </a:prstGeom>
        </p:spPr>
        <p:txBody>
          <a:bodyPr wrap="square">
            <a:spAutoFit/>
          </a:bodyPr>
          <a:lstStyle/>
          <a:p>
            <a:r>
              <a:rPr lang="pl-PL" sz="2400" b="1" dirty="0">
                <a:solidFill>
                  <a:srgbClr val="002060"/>
                </a:solidFill>
                <a:latin typeface="Cambria" panose="02040503050406030204" pitchFamily="18" charset="0"/>
                <a:ea typeface="Cambria" panose="02040503050406030204" pitchFamily="18" charset="0"/>
              </a:rPr>
              <a:t>Bark</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	o kompleksowe narzędzie do kontroli rodzicielskiej, pozwalające m.in. na monitorowanie działań w sieciach </a:t>
            </a:r>
            <a:r>
              <a:rPr lang="pl-PL" sz="2200" dirty="0" err="1">
                <a:solidFill>
                  <a:schemeClr val="bg1"/>
                </a:solidFill>
                <a:latin typeface="Cambria" panose="02040503050406030204" pitchFamily="18" charset="0"/>
                <a:ea typeface="Cambria" panose="02040503050406030204" pitchFamily="18" charset="0"/>
              </a:rPr>
              <a:t>społecznościowych</a:t>
            </a:r>
            <a:r>
              <a:rPr lang="pl-PL" sz="2200" dirty="0">
                <a:solidFill>
                  <a:schemeClr val="bg1"/>
                </a:solidFill>
                <a:latin typeface="Cambria" panose="02040503050406030204" pitchFamily="18" charset="0"/>
                <a:ea typeface="Cambria" panose="02040503050406030204" pitchFamily="18" charset="0"/>
              </a:rPr>
              <a:t>.</a:t>
            </a:r>
          </a:p>
          <a:p>
            <a:pPr algn="just">
              <a:lnSpc>
                <a:spcPct val="150000"/>
              </a:lnSpc>
            </a:pPr>
            <a:r>
              <a:rPr lang="pl-PL" sz="2200" dirty="0">
                <a:solidFill>
                  <a:schemeClr val="bg1"/>
                </a:solidFill>
                <a:latin typeface="Cambria" panose="02040503050406030204" pitchFamily="18" charset="0"/>
                <a:ea typeface="Cambria" panose="02040503050406030204" pitchFamily="18" charset="0"/>
              </a:rPr>
              <a:t>Bark to usługa, która przede wszystkim pozwala na kontrolowanie maili (m.in. </a:t>
            </a:r>
            <a:r>
              <a:rPr lang="pl-PL" sz="2200" dirty="0" err="1">
                <a:solidFill>
                  <a:schemeClr val="bg1"/>
                </a:solidFill>
                <a:latin typeface="Cambria" panose="02040503050406030204" pitchFamily="18" charset="0"/>
                <a:ea typeface="Cambria" panose="02040503050406030204" pitchFamily="18" charset="0"/>
              </a:rPr>
              <a:t>Gmail</a:t>
            </a:r>
            <a:r>
              <a:rPr lang="pl-PL" sz="2200" dirty="0">
                <a:solidFill>
                  <a:schemeClr val="bg1"/>
                </a:solidFill>
                <a:latin typeface="Cambria" panose="02040503050406030204" pitchFamily="18" charset="0"/>
                <a:ea typeface="Cambria" panose="02040503050406030204" pitchFamily="18" charset="0"/>
              </a:rPr>
              <a:t>, Outlook, Hotmail, Yahoo) oraz działań w mediach </a:t>
            </a:r>
            <a:r>
              <a:rPr lang="pl-PL" sz="2200" dirty="0" err="1">
                <a:solidFill>
                  <a:schemeClr val="bg1"/>
                </a:solidFill>
                <a:latin typeface="Cambria" panose="02040503050406030204" pitchFamily="18" charset="0"/>
                <a:ea typeface="Cambria" panose="02040503050406030204" pitchFamily="18" charset="0"/>
              </a:rPr>
              <a:t>społecznościowych</a:t>
            </a:r>
            <a:r>
              <a:rPr lang="pl-PL" sz="2200" dirty="0">
                <a:solidFill>
                  <a:schemeClr val="bg1"/>
                </a:solidFill>
                <a:latin typeface="Cambria" panose="02040503050406030204" pitchFamily="18" charset="0"/>
                <a:ea typeface="Cambria" panose="02040503050406030204" pitchFamily="18" charset="0"/>
              </a:rPr>
              <a:t>, np. na </a:t>
            </a:r>
            <a:r>
              <a:rPr lang="pl-PL" sz="2200" dirty="0" err="1">
                <a:solidFill>
                  <a:schemeClr val="bg1"/>
                </a:solidFill>
                <a:latin typeface="Cambria" panose="02040503050406030204" pitchFamily="18" charset="0"/>
                <a:ea typeface="Cambria" panose="02040503050406030204" pitchFamily="18" charset="0"/>
              </a:rPr>
              <a:t>Facebooku</a:t>
            </a:r>
            <a:r>
              <a:rPr lang="pl-PL" sz="2200" dirty="0">
                <a:solidFill>
                  <a:schemeClr val="bg1"/>
                </a:solidFill>
                <a:latin typeface="Cambria" panose="02040503050406030204" pitchFamily="18" charset="0"/>
                <a:ea typeface="Cambria" panose="02040503050406030204" pitchFamily="18" charset="0"/>
              </a:rPr>
              <a:t>, </a:t>
            </a:r>
            <a:r>
              <a:rPr lang="pl-PL" sz="2200" dirty="0" err="1">
                <a:solidFill>
                  <a:schemeClr val="bg1"/>
                </a:solidFill>
                <a:latin typeface="Cambria" panose="02040503050406030204" pitchFamily="18" charset="0"/>
                <a:ea typeface="Cambria" panose="02040503050406030204" pitchFamily="18" charset="0"/>
              </a:rPr>
              <a:t>Instagramie</a:t>
            </a:r>
            <a:r>
              <a:rPr lang="pl-PL" sz="2200" dirty="0">
                <a:solidFill>
                  <a:schemeClr val="bg1"/>
                </a:solidFill>
                <a:latin typeface="Cambria" panose="02040503050406030204" pitchFamily="18" charset="0"/>
                <a:ea typeface="Cambria" panose="02040503050406030204" pitchFamily="18" charset="0"/>
              </a:rPr>
              <a:t>, </a:t>
            </a:r>
            <a:r>
              <a:rPr lang="pl-PL" sz="2200" dirty="0" err="1">
                <a:solidFill>
                  <a:schemeClr val="bg1"/>
                </a:solidFill>
                <a:latin typeface="Cambria" panose="02040503050406030204" pitchFamily="18" charset="0"/>
                <a:ea typeface="Cambria" panose="02040503050406030204" pitchFamily="18" charset="0"/>
              </a:rPr>
              <a:t>TikToku</a:t>
            </a:r>
            <a:r>
              <a:rPr lang="pl-PL" sz="2200" dirty="0">
                <a:solidFill>
                  <a:schemeClr val="bg1"/>
                </a:solidFill>
                <a:latin typeface="Cambria" panose="02040503050406030204" pitchFamily="18" charset="0"/>
                <a:ea typeface="Cambria" panose="02040503050406030204" pitchFamily="18" charset="0"/>
              </a:rPr>
              <a:t> czy </a:t>
            </a:r>
            <a:r>
              <a:rPr lang="pl-PL" sz="2200" dirty="0" err="1">
                <a:solidFill>
                  <a:schemeClr val="bg1"/>
                </a:solidFill>
                <a:latin typeface="Cambria" panose="02040503050406030204" pitchFamily="18" charset="0"/>
                <a:ea typeface="Cambria" panose="02040503050406030204" pitchFamily="18" charset="0"/>
              </a:rPr>
              <a:t>WhatsAppie</a:t>
            </a:r>
            <a:r>
              <a:rPr lang="pl-PL" sz="2200" dirty="0">
                <a:solidFill>
                  <a:schemeClr val="bg1"/>
                </a:solidFill>
                <a:latin typeface="Cambria" panose="02040503050406030204" pitchFamily="18" charset="0"/>
                <a:ea typeface="Cambria" panose="02040503050406030204" pitchFamily="18" charset="0"/>
              </a:rPr>
              <a:t>. Rodzic może połączyć się z ponad 30 platformami, aby monitorować zachowanie dziecka w sieci pod kątem szkodliwych interakcji oraz treści. Dotyczy to także </a:t>
            </a:r>
            <a:r>
              <a:rPr lang="pl-PL" sz="2200" dirty="0" err="1">
                <a:solidFill>
                  <a:schemeClr val="bg1"/>
                </a:solidFill>
                <a:latin typeface="Cambria" panose="02040503050406030204" pitchFamily="18" charset="0"/>
                <a:ea typeface="Cambria" panose="02040503050406030204" pitchFamily="18" charset="0"/>
              </a:rPr>
              <a:t>SMS-ów</a:t>
            </a:r>
            <a:r>
              <a:rPr lang="pl-PL" sz="2200" dirty="0">
                <a:solidFill>
                  <a:schemeClr val="bg1"/>
                </a:solidFill>
                <a:latin typeface="Cambria" panose="02040503050406030204" pitchFamily="18" charset="0"/>
                <a:ea typeface="Cambria" panose="02040503050406030204" pitchFamily="18" charset="0"/>
              </a:rPr>
              <a:t>. Co istotne, nie trzeba czytać każdej wiadomości i przeglądać każdego </a:t>
            </a:r>
            <a:r>
              <a:rPr lang="pl-PL" sz="2200" dirty="0" err="1">
                <a:solidFill>
                  <a:schemeClr val="bg1"/>
                </a:solidFill>
                <a:latin typeface="Cambria" panose="02040503050406030204" pitchFamily="18" charset="0"/>
                <a:ea typeface="Cambria" panose="02040503050406030204" pitchFamily="18" charset="0"/>
              </a:rPr>
              <a:t>posta</a:t>
            </a:r>
            <a:r>
              <a:rPr lang="pl-PL" sz="2200" dirty="0">
                <a:solidFill>
                  <a:schemeClr val="bg1"/>
                </a:solidFill>
                <a:latin typeface="Cambria" panose="02040503050406030204" pitchFamily="18" charset="0"/>
                <a:ea typeface="Cambria" panose="02040503050406030204" pitchFamily="18" charset="0"/>
              </a:rPr>
              <a:t> - aplikacja sama wyśle powiadomienie, kiedy wykryje potencjalne zagrożenie.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199456" y="1052736"/>
            <a:ext cx="8856984" cy="4431983"/>
          </a:xfrm>
          <a:prstGeom prst="rect">
            <a:avLst/>
          </a:prstGeom>
        </p:spPr>
        <p:txBody>
          <a:bodyPr wrap="square">
            <a:spAutoFit/>
          </a:bodyPr>
          <a:lstStyle/>
          <a:p>
            <a:pPr algn="just">
              <a:lnSpc>
                <a:spcPct val="150000"/>
              </a:lnSpc>
            </a:pPr>
            <a:r>
              <a:rPr lang="pl-PL" sz="2200" dirty="0">
                <a:solidFill>
                  <a:schemeClr val="bg1"/>
                </a:solidFill>
                <a:latin typeface="Cambria" pitchFamily="18" charset="0"/>
                <a:ea typeface="Cambria" pitchFamily="18" charset="0"/>
              </a:rPr>
              <a:t>Za pomocą aplikacji rodzic może ustawiać </a:t>
            </a:r>
            <a:r>
              <a:rPr lang="pl-PL" sz="2200" b="1" dirty="0">
                <a:solidFill>
                  <a:schemeClr val="bg1"/>
                </a:solidFill>
                <a:latin typeface="Cambria" pitchFamily="18" charset="0"/>
                <a:ea typeface="Cambria" pitchFamily="18" charset="0"/>
              </a:rPr>
              <a:t>limity czasowe</a:t>
            </a:r>
            <a:r>
              <a:rPr lang="pl-PL" sz="2200" dirty="0">
                <a:solidFill>
                  <a:schemeClr val="bg1"/>
                </a:solidFill>
                <a:latin typeface="Cambria" pitchFamily="18" charset="0"/>
                <a:ea typeface="Cambria" pitchFamily="18" charset="0"/>
              </a:rPr>
              <a:t> i decydować, kiedy urządzenie dziecka może łączyć się z </a:t>
            </a:r>
            <a:r>
              <a:rPr lang="pl-PL" sz="2200" dirty="0" err="1">
                <a:solidFill>
                  <a:schemeClr val="bg1"/>
                </a:solidFill>
                <a:latin typeface="Cambria" pitchFamily="18" charset="0"/>
                <a:ea typeface="Cambria" pitchFamily="18" charset="0"/>
              </a:rPr>
              <a:t>internetem</a:t>
            </a:r>
            <a:r>
              <a:rPr lang="pl-PL" sz="2200" dirty="0">
                <a:solidFill>
                  <a:schemeClr val="bg1"/>
                </a:solidFill>
                <a:latin typeface="Cambria" pitchFamily="18" charset="0"/>
                <a:ea typeface="Cambria" pitchFamily="18" charset="0"/>
              </a:rPr>
              <a:t> (zarówno przez sieć komórkową, jak i </a:t>
            </a:r>
            <a:r>
              <a:rPr lang="pl-PL" sz="2200" dirty="0" err="1">
                <a:solidFill>
                  <a:schemeClr val="bg1"/>
                </a:solidFill>
                <a:latin typeface="Cambria" pitchFamily="18" charset="0"/>
                <a:ea typeface="Cambria" pitchFamily="18" charset="0"/>
              </a:rPr>
              <a:t>Wi-Fi</a:t>
            </a:r>
            <a:r>
              <a:rPr lang="pl-PL" sz="2200" dirty="0">
                <a:solidFill>
                  <a:schemeClr val="bg1"/>
                </a:solidFill>
                <a:latin typeface="Cambria" pitchFamily="18" charset="0"/>
                <a:ea typeface="Cambria" pitchFamily="18" charset="0"/>
              </a:rPr>
              <a:t>). Istnieje możliwość </a:t>
            </a:r>
            <a:r>
              <a:rPr lang="pl-PL" sz="2200" b="1" dirty="0">
                <a:solidFill>
                  <a:schemeClr val="bg1"/>
                </a:solidFill>
                <a:latin typeface="Cambria" pitchFamily="18" charset="0"/>
                <a:ea typeface="Cambria" pitchFamily="18" charset="0"/>
              </a:rPr>
              <a:t>filtrowania stron i blokowania witryn</a:t>
            </a:r>
            <a:r>
              <a:rPr lang="pl-PL" sz="2200" dirty="0">
                <a:solidFill>
                  <a:schemeClr val="bg1"/>
                </a:solidFill>
                <a:latin typeface="Cambria" pitchFamily="18" charset="0"/>
                <a:ea typeface="Cambria" pitchFamily="18" charset="0"/>
              </a:rPr>
              <a:t>, których dziecko ma nie odwiedzać.</a:t>
            </a:r>
          </a:p>
          <a:p>
            <a:pPr algn="just">
              <a:lnSpc>
                <a:spcPct val="150000"/>
              </a:lnSpc>
            </a:pPr>
            <a:r>
              <a:rPr lang="pl-PL" sz="2200" dirty="0">
                <a:solidFill>
                  <a:schemeClr val="bg1"/>
                </a:solidFill>
                <a:latin typeface="Cambria" pitchFamily="18" charset="0"/>
                <a:ea typeface="Cambria" pitchFamily="18" charset="0"/>
              </a:rPr>
              <a:t>W usłudze nie znajdziemy śledzenia GPS, ale za to istnieje funkcja "meldowania się" - rodzic może wysłać </a:t>
            </a:r>
            <a:r>
              <a:rPr lang="pl-PL" sz="2200" b="1" dirty="0">
                <a:solidFill>
                  <a:schemeClr val="bg1"/>
                </a:solidFill>
                <a:latin typeface="Cambria" pitchFamily="18" charset="0"/>
                <a:ea typeface="Cambria" pitchFamily="18" charset="0"/>
              </a:rPr>
              <a:t>prośbę o zameldowanie się</a:t>
            </a:r>
            <a:r>
              <a:rPr lang="pl-PL" sz="2200" dirty="0">
                <a:solidFill>
                  <a:schemeClr val="bg1"/>
                </a:solidFill>
                <a:latin typeface="Cambria" pitchFamily="18" charset="0"/>
                <a:ea typeface="Cambria" pitchFamily="18" charset="0"/>
              </a:rPr>
              <a:t>, aby uzyskać powiadomienie o lokalizacji, w której obecnie przebywa dziecko.</a:t>
            </a:r>
          </a:p>
          <a:p>
            <a:endParaRPr lang="pl-PL"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95400" y="404664"/>
            <a:ext cx="5112568" cy="5509200"/>
          </a:xfrm>
          <a:prstGeom prst="rect">
            <a:avLst/>
          </a:prstGeom>
        </p:spPr>
        <p:txBody>
          <a:bodyPr wrap="square">
            <a:spAutoFit/>
          </a:bodyPr>
          <a:lstStyle/>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Salfeld</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Child</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Control</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mSpy</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Mobicip</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Screen</a:t>
            </a:r>
            <a:r>
              <a:rPr lang="pl-PL" sz="2200" b="1" dirty="0">
                <a:solidFill>
                  <a:schemeClr val="bg1"/>
                </a:solidFill>
                <a:latin typeface="Cambria" panose="02040503050406030204" pitchFamily="18" charset="0"/>
                <a:ea typeface="Cambria" panose="02040503050406030204" pitchFamily="18" charset="0"/>
              </a:rPr>
              <a:t> Time </a:t>
            </a:r>
            <a:r>
              <a:rPr lang="pl-PL" sz="2200" b="1" dirty="0" err="1">
                <a:solidFill>
                  <a:schemeClr val="bg1"/>
                </a:solidFill>
                <a:latin typeface="Cambria" panose="02040503050406030204" pitchFamily="18" charset="0"/>
                <a:ea typeface="Cambria" panose="02040503050406030204" pitchFamily="18" charset="0"/>
              </a:rPr>
              <a:t>Parental</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Control</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Eset</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Parental</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Control</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a:solidFill>
                  <a:schemeClr val="bg1"/>
                </a:solidFill>
                <a:latin typeface="Cambria" panose="02040503050406030204" pitchFamily="18" charset="0"/>
                <a:ea typeface="Cambria" panose="02040503050406030204" pitchFamily="18" charset="0"/>
              </a:rPr>
              <a:t>Norton </a:t>
            </a:r>
            <a:r>
              <a:rPr lang="pl-PL" sz="2200" b="1" dirty="0" err="1">
                <a:solidFill>
                  <a:schemeClr val="bg1"/>
                </a:solidFill>
                <a:latin typeface="Cambria" panose="02040503050406030204" pitchFamily="18" charset="0"/>
                <a:ea typeface="Cambria" panose="02040503050406030204" pitchFamily="18" charset="0"/>
              </a:rPr>
              <a:t>Family</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a:solidFill>
                  <a:schemeClr val="bg1"/>
                </a:solidFill>
                <a:latin typeface="Cambria" panose="02040503050406030204" pitchFamily="18" charset="0"/>
                <a:ea typeface="Cambria" panose="02040503050406030204" pitchFamily="18" charset="0"/>
              </a:rPr>
              <a:t>Microsoft </a:t>
            </a:r>
            <a:r>
              <a:rPr lang="pl-PL" sz="2200" b="1" dirty="0" err="1">
                <a:solidFill>
                  <a:schemeClr val="bg1"/>
                </a:solidFill>
                <a:latin typeface="Cambria" panose="02040503050406030204" pitchFamily="18" charset="0"/>
                <a:ea typeface="Cambria" panose="02040503050406030204" pitchFamily="18" charset="0"/>
              </a:rPr>
              <a:t>Family</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Safety</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YouTube</a:t>
            </a:r>
            <a:r>
              <a:rPr lang="pl-PL" sz="2200" b="1" dirty="0">
                <a:solidFill>
                  <a:schemeClr val="bg1"/>
                </a:solidFill>
                <a:latin typeface="Cambria" panose="02040503050406030204" pitchFamily="18" charset="0"/>
                <a:ea typeface="Cambria" panose="02040503050406030204" pitchFamily="18" charset="0"/>
              </a:rPr>
              <a:t> </a:t>
            </a:r>
            <a:r>
              <a:rPr lang="pl-PL" sz="2200" b="1" dirty="0" err="1">
                <a:solidFill>
                  <a:schemeClr val="bg1"/>
                </a:solidFill>
                <a:latin typeface="Cambria" panose="02040503050406030204" pitchFamily="18" charset="0"/>
                <a:ea typeface="Cambria" panose="02040503050406030204" pitchFamily="18" charset="0"/>
              </a:rPr>
              <a:t>Kids</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pl-PL" sz="2200" b="1" dirty="0" err="1">
                <a:solidFill>
                  <a:schemeClr val="bg1"/>
                </a:solidFill>
                <a:latin typeface="Cambria" panose="02040503050406030204" pitchFamily="18" charset="0"/>
                <a:ea typeface="Cambria" panose="02040503050406030204" pitchFamily="18" charset="0"/>
              </a:rPr>
              <a:t>Qustodio</a:t>
            </a:r>
            <a:endParaRPr lang="pl-PL" sz="2200" b="1" dirty="0">
              <a:solidFill>
                <a:schemeClr val="bg1"/>
              </a:solidFill>
              <a:latin typeface="Cambria" panose="02040503050406030204" pitchFamily="18" charset="0"/>
              <a:ea typeface="Cambria" panose="02040503050406030204" pitchFamily="18" charset="0"/>
            </a:endParaRPr>
          </a:p>
          <a:p>
            <a:pPr algn="just">
              <a:lnSpc>
                <a:spcPct val="150000"/>
              </a:lnSpc>
            </a:pPr>
            <a:r>
              <a:rPr lang="en-US" sz="2200" b="1" dirty="0">
                <a:solidFill>
                  <a:schemeClr val="bg1"/>
                </a:solidFill>
                <a:latin typeface="Cambria" panose="02040503050406030204" pitchFamily="18" charset="0"/>
                <a:ea typeface="Cambria" panose="02040503050406030204" pitchFamily="18" charset="0"/>
              </a:rPr>
              <a:t>Net Nanny Family Protection Pass</a:t>
            </a:r>
          </a:p>
          <a:p>
            <a:endParaRPr lang="pl-PL" sz="2200" dirty="0">
              <a:solidFill>
                <a:srgbClr val="002060"/>
              </a:solidFill>
            </a:endParaRPr>
          </a:p>
        </p:txBody>
      </p:sp>
      <p:sp>
        <p:nvSpPr>
          <p:cNvPr id="3" name="pole tekstowe 2"/>
          <p:cNvSpPr txBox="1"/>
          <p:nvPr/>
        </p:nvSpPr>
        <p:spPr>
          <a:xfrm>
            <a:off x="6096000" y="404664"/>
            <a:ext cx="4248472" cy="4939814"/>
          </a:xfrm>
          <a:prstGeom prst="rect">
            <a:avLst/>
          </a:prstGeom>
          <a:noFill/>
        </p:spPr>
        <p:txBody>
          <a:bodyPr wrap="square" rtlCol="0">
            <a:spAutoFit/>
          </a:bodyPr>
          <a:lstStyle/>
          <a:p>
            <a:pPr>
              <a:lnSpc>
                <a:spcPct val="150000"/>
              </a:lnSpc>
            </a:pPr>
            <a:r>
              <a:rPr lang="pl-PL" sz="2200" b="1" dirty="0">
                <a:solidFill>
                  <a:schemeClr val="bg1"/>
                </a:solidFill>
                <a:latin typeface="Cambria" pitchFamily="18" charset="0"/>
                <a:ea typeface="Cambria" pitchFamily="18" charset="0"/>
              </a:rPr>
              <a:t>Google </a:t>
            </a:r>
            <a:r>
              <a:rPr lang="pl-PL" sz="2200" b="1" dirty="0" err="1">
                <a:solidFill>
                  <a:schemeClr val="bg1"/>
                </a:solidFill>
                <a:latin typeface="Cambria" pitchFamily="18" charset="0"/>
                <a:ea typeface="Cambria" pitchFamily="18" charset="0"/>
              </a:rPr>
              <a:t>Family</a:t>
            </a:r>
            <a:r>
              <a:rPr lang="pl-PL" sz="2200" b="1" dirty="0">
                <a:solidFill>
                  <a:schemeClr val="bg1"/>
                </a:solidFill>
                <a:latin typeface="Cambria" pitchFamily="18" charset="0"/>
                <a:ea typeface="Cambria" pitchFamily="18" charset="0"/>
              </a:rPr>
              <a:t> Link</a:t>
            </a:r>
          </a:p>
          <a:p>
            <a:pPr>
              <a:lnSpc>
                <a:spcPct val="150000"/>
              </a:lnSpc>
            </a:pPr>
            <a:r>
              <a:rPr lang="pl-PL" sz="2200" b="1" dirty="0">
                <a:solidFill>
                  <a:schemeClr val="bg1"/>
                </a:solidFill>
                <a:latin typeface="Cambria" pitchFamily="18" charset="0"/>
                <a:ea typeface="Cambria" pitchFamily="18" charset="0"/>
              </a:rPr>
              <a:t>Beniamin</a:t>
            </a:r>
          </a:p>
          <a:p>
            <a:pPr>
              <a:lnSpc>
                <a:spcPct val="150000"/>
              </a:lnSpc>
            </a:pPr>
            <a:r>
              <a:rPr lang="pl-PL" sz="2200" b="1" dirty="0" err="1">
                <a:solidFill>
                  <a:schemeClr val="bg1"/>
                </a:solidFill>
                <a:latin typeface="Cambria" pitchFamily="18" charset="0"/>
                <a:ea typeface="Cambria" pitchFamily="18" charset="0"/>
              </a:rPr>
              <a:t>Boomerang</a:t>
            </a:r>
            <a:r>
              <a:rPr lang="pl-PL" sz="2200" b="1" dirty="0">
                <a:solidFill>
                  <a:schemeClr val="bg1"/>
                </a:solidFill>
                <a:latin typeface="Cambria" pitchFamily="18" charset="0"/>
                <a:ea typeface="Cambria" pitchFamily="18" charset="0"/>
              </a:rPr>
              <a:t> </a:t>
            </a:r>
            <a:r>
              <a:rPr lang="pl-PL" sz="2200" b="1" dirty="0" err="1">
                <a:solidFill>
                  <a:schemeClr val="bg1"/>
                </a:solidFill>
                <a:latin typeface="Cambria" pitchFamily="18" charset="0"/>
                <a:ea typeface="Cambria" pitchFamily="18" charset="0"/>
              </a:rPr>
              <a:t>Parental</a:t>
            </a:r>
            <a:r>
              <a:rPr lang="pl-PL" sz="2200" b="1" dirty="0">
                <a:solidFill>
                  <a:schemeClr val="bg1"/>
                </a:solidFill>
                <a:latin typeface="Cambria" pitchFamily="18" charset="0"/>
                <a:ea typeface="Cambria" pitchFamily="18" charset="0"/>
              </a:rPr>
              <a:t> </a:t>
            </a:r>
            <a:r>
              <a:rPr lang="pl-PL" sz="2200" b="1" dirty="0" err="1">
                <a:solidFill>
                  <a:schemeClr val="bg1"/>
                </a:solidFill>
                <a:latin typeface="Cambria" pitchFamily="18" charset="0"/>
                <a:ea typeface="Cambria" pitchFamily="18" charset="0"/>
              </a:rPr>
              <a:t>Control</a:t>
            </a:r>
            <a:endParaRPr lang="pl-PL" sz="2200" b="1" dirty="0">
              <a:solidFill>
                <a:schemeClr val="bg1"/>
              </a:solidFill>
              <a:latin typeface="Cambria" pitchFamily="18" charset="0"/>
              <a:ea typeface="Cambria" pitchFamily="18" charset="0"/>
            </a:endParaRPr>
          </a:p>
          <a:p>
            <a:pPr>
              <a:lnSpc>
                <a:spcPct val="150000"/>
              </a:lnSpc>
            </a:pPr>
            <a:r>
              <a:rPr lang="pl-PL" sz="2200" b="1" dirty="0" err="1">
                <a:solidFill>
                  <a:schemeClr val="bg1"/>
                </a:solidFill>
                <a:latin typeface="Cambria" pitchFamily="18" charset="0"/>
                <a:ea typeface="Cambria" pitchFamily="18" charset="0"/>
              </a:rPr>
              <a:t>Kid's</a:t>
            </a:r>
            <a:r>
              <a:rPr lang="pl-PL" sz="2200" b="1" dirty="0">
                <a:solidFill>
                  <a:schemeClr val="bg1"/>
                </a:solidFill>
                <a:latin typeface="Cambria" pitchFamily="18" charset="0"/>
                <a:ea typeface="Cambria" pitchFamily="18" charset="0"/>
              </a:rPr>
              <a:t> Shell</a:t>
            </a:r>
          </a:p>
          <a:p>
            <a:pPr>
              <a:lnSpc>
                <a:spcPct val="150000"/>
              </a:lnSpc>
            </a:pPr>
            <a:r>
              <a:rPr lang="pl-PL" sz="2200" b="1" dirty="0" err="1">
                <a:solidFill>
                  <a:schemeClr val="bg1"/>
                </a:solidFill>
                <a:latin typeface="Cambria" pitchFamily="18" charset="0"/>
                <a:ea typeface="Cambria" pitchFamily="18" charset="0"/>
              </a:rPr>
              <a:t>Kiddoware</a:t>
            </a:r>
            <a:r>
              <a:rPr lang="pl-PL" sz="2200" b="1" dirty="0">
                <a:solidFill>
                  <a:schemeClr val="bg1"/>
                </a:solidFill>
                <a:latin typeface="Cambria" pitchFamily="18" charset="0"/>
                <a:ea typeface="Cambria" pitchFamily="18" charset="0"/>
              </a:rPr>
              <a:t> </a:t>
            </a:r>
            <a:r>
              <a:rPr lang="pl-PL" sz="2200" b="1" dirty="0" err="1">
                <a:solidFill>
                  <a:schemeClr val="bg1"/>
                </a:solidFill>
                <a:latin typeface="Cambria" pitchFamily="18" charset="0"/>
                <a:ea typeface="Cambria" pitchFamily="18" charset="0"/>
              </a:rPr>
              <a:t>Kids</a:t>
            </a:r>
            <a:r>
              <a:rPr lang="pl-PL" sz="2200" b="1" dirty="0">
                <a:solidFill>
                  <a:schemeClr val="bg1"/>
                </a:solidFill>
                <a:latin typeface="Cambria" pitchFamily="18" charset="0"/>
                <a:ea typeface="Cambria" pitchFamily="18" charset="0"/>
              </a:rPr>
              <a:t> Place</a:t>
            </a:r>
          </a:p>
          <a:p>
            <a:pPr>
              <a:lnSpc>
                <a:spcPct val="150000"/>
              </a:lnSpc>
            </a:pPr>
            <a:r>
              <a:rPr lang="en-US" sz="2200" b="1" dirty="0">
                <a:solidFill>
                  <a:schemeClr val="bg1"/>
                </a:solidFill>
                <a:latin typeface="Cambria" pitchFamily="18" charset="0"/>
                <a:ea typeface="Cambria" pitchFamily="18" charset="0"/>
              </a:rPr>
              <a:t>Out of the Park Apps Kids Zone</a:t>
            </a:r>
          </a:p>
          <a:p>
            <a:pPr>
              <a:lnSpc>
                <a:spcPct val="150000"/>
              </a:lnSpc>
            </a:pPr>
            <a:r>
              <a:rPr lang="pl-PL" sz="2200" b="1" dirty="0">
                <a:solidFill>
                  <a:schemeClr val="bg1"/>
                </a:solidFill>
                <a:latin typeface="Cambria" pitchFamily="18" charset="0"/>
                <a:ea typeface="Cambria" pitchFamily="18" charset="0"/>
              </a:rPr>
              <a:t>Orange Chroń dzieci w sieci</a:t>
            </a:r>
          </a:p>
          <a:p>
            <a:pPr>
              <a:lnSpc>
                <a:spcPct val="150000"/>
              </a:lnSpc>
            </a:pPr>
            <a:r>
              <a:rPr lang="pl-PL" sz="2200" b="1" dirty="0" err="1">
                <a:solidFill>
                  <a:schemeClr val="bg1"/>
                </a:solidFill>
                <a:latin typeface="Cambria" pitchFamily="18" charset="0"/>
                <a:ea typeface="Cambria" pitchFamily="18" charset="0"/>
              </a:rPr>
              <a:t>T-Mobile</a:t>
            </a:r>
            <a:r>
              <a:rPr lang="pl-PL" sz="2200" b="1" dirty="0">
                <a:solidFill>
                  <a:schemeClr val="bg1"/>
                </a:solidFill>
                <a:latin typeface="Cambria" pitchFamily="18" charset="0"/>
                <a:ea typeface="Cambria" pitchFamily="18" charset="0"/>
              </a:rPr>
              <a:t> Dzieci w Sieci</a:t>
            </a:r>
          </a:p>
          <a:p>
            <a:pPr>
              <a:lnSpc>
                <a:spcPct val="150000"/>
              </a:lnSpc>
            </a:pPr>
            <a:r>
              <a:rPr lang="pl-PL" sz="2200" b="1" dirty="0">
                <a:solidFill>
                  <a:schemeClr val="bg1"/>
                </a:solidFill>
                <a:latin typeface="Cambria" pitchFamily="18" charset="0"/>
                <a:ea typeface="Cambria" pitchFamily="18" charset="0"/>
              </a:rPr>
              <a:t>Plus Ochrona Internetu</a:t>
            </a:r>
          </a:p>
          <a:p>
            <a:endParaRPr lang="pl-PL"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00BF4CC-5336-4C62-BBE2-4BA4B67D79D2}"/>
              </a:ext>
            </a:extLst>
          </p:cNvPr>
          <p:cNvSpPr txBox="1"/>
          <p:nvPr/>
        </p:nvSpPr>
        <p:spPr>
          <a:xfrm>
            <a:off x="4439816" y="3501009"/>
            <a:ext cx="5688632" cy="715581"/>
          </a:xfrm>
          <a:prstGeom prst="rect">
            <a:avLst/>
          </a:prstGeom>
          <a:noFill/>
        </p:spPr>
        <p:txBody>
          <a:bodyPr wrap="square">
            <a:spAutoFit/>
          </a:bodyPr>
          <a:lstStyle/>
          <a:p>
            <a:pPr algn="ctr">
              <a:defRPr/>
            </a:pPr>
            <a:r>
              <a:rPr lang="pl-PL" sz="4050" dirty="0">
                <a:solidFill>
                  <a:srgbClr val="002060"/>
                </a:solidFill>
                <a:latin typeface="Arial Black" panose="020B0A04020102020204" pitchFamily="34" charset="0"/>
              </a:rPr>
              <a:t>Dziękuję za uwagę </a:t>
            </a:r>
          </a:p>
        </p:txBody>
      </p:sp>
      <p:sp>
        <p:nvSpPr>
          <p:cNvPr id="48132" name="pole tekstowe 3"/>
          <p:cNvSpPr txBox="1">
            <a:spLocks noChangeArrowheads="1"/>
          </p:cNvSpPr>
          <p:nvPr/>
        </p:nvSpPr>
        <p:spPr bwMode="auto">
          <a:xfrm>
            <a:off x="1847528" y="4867274"/>
            <a:ext cx="4972372" cy="369332"/>
          </a:xfrm>
          <a:prstGeom prst="rect">
            <a:avLst/>
          </a:prstGeom>
          <a:noFill/>
          <a:ln w="9525">
            <a:noFill/>
            <a:miter lim="800000"/>
            <a:headEnd/>
            <a:tailEnd/>
          </a:ln>
        </p:spPr>
        <p:txBody>
          <a:bodyPr wrap="square">
            <a:spAutoFit/>
          </a:bodyPr>
          <a:lstStyle/>
          <a:p>
            <a:r>
              <a:rPr lang="pl-PL" altLang="pl-PL" dirty="0">
                <a:solidFill>
                  <a:srgbClr val="002060"/>
                </a:solidFill>
              </a:rPr>
              <a:t>Opracowała: Jolanta Dec</a:t>
            </a:r>
          </a:p>
        </p:txBody>
      </p:sp>
      <p:pic>
        <p:nvPicPr>
          <p:cNvPr id="5" name="Picture 3" descr="http://www.hcsr.org/images/internet3.gif"/>
          <p:cNvPicPr>
            <a:picLocks noChangeAspect="1" noChangeArrowheads="1"/>
          </p:cNvPicPr>
          <p:nvPr/>
        </p:nvPicPr>
        <p:blipFill>
          <a:blip r:embed="rId2" cstate="print"/>
          <a:srcRect/>
          <a:stretch>
            <a:fillRect/>
          </a:stretch>
        </p:blipFill>
        <p:spPr bwMode="auto">
          <a:xfrm>
            <a:off x="911424" y="620688"/>
            <a:ext cx="3044996" cy="2520281"/>
          </a:xfrm>
          <a:prstGeom prst="rect">
            <a:avLst/>
          </a:prstGeom>
          <a:noFill/>
          <a:ln w="9525">
            <a:noFill/>
            <a:miter lim="800000"/>
            <a:headEnd/>
            <a:tailEnd/>
          </a:ln>
        </p:spPr>
      </p:pic>
      <p:pic>
        <p:nvPicPr>
          <p:cNvPr id="2" name="Obraz 1" descr="Obraz zawierający żaba, kreskówka, Figurka zwierzęcia&#10;&#10;Opis wygenerowany automatycznie">
            <a:extLst>
              <a:ext uri="{FF2B5EF4-FFF2-40B4-BE49-F238E27FC236}">
                <a16:creationId xmlns:a16="http://schemas.microsoft.com/office/drawing/2014/main" id="{8FC8A57D-744B-9B07-A5F5-BF7CE6D397E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6863" y="4867274"/>
            <a:ext cx="2043169" cy="1391695"/>
          </a:xfrm>
          <a:prstGeom prst="rect">
            <a:avLst/>
          </a:prstGeom>
          <a:noFill/>
          <a:ln>
            <a:noFill/>
          </a:ln>
        </p:spPr>
      </p:pic>
    </p:spTree>
    <p:extLst>
      <p:ext uri="{BB962C8B-B14F-4D97-AF65-F5344CB8AC3E}">
        <p14:creationId xmlns:p14="http://schemas.microsoft.com/office/powerpoint/2010/main" val="19758258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1359</TotalTime>
  <Words>6615</Words>
  <Application>Microsoft Office PowerPoint</Application>
  <PresentationFormat>Panoramiczny</PresentationFormat>
  <Paragraphs>399</Paragraphs>
  <Slides>97</Slides>
  <Notes>11</Notes>
  <HiddenSlides>0</HiddenSlides>
  <MMClips>0</MMClips>
  <ScaleCrop>false</ScaleCrop>
  <HeadingPairs>
    <vt:vector size="6" baseType="variant">
      <vt:variant>
        <vt:lpstr>Używane czcionki</vt:lpstr>
      </vt:variant>
      <vt:variant>
        <vt:i4>9</vt:i4>
      </vt:variant>
      <vt:variant>
        <vt:lpstr>Motyw</vt:lpstr>
      </vt:variant>
      <vt:variant>
        <vt:i4>1</vt:i4>
      </vt:variant>
      <vt:variant>
        <vt:lpstr>Tytuły slajdów</vt:lpstr>
      </vt:variant>
      <vt:variant>
        <vt:i4>97</vt:i4>
      </vt:variant>
    </vt:vector>
  </HeadingPairs>
  <TitlesOfParts>
    <vt:vector size="107" baseType="lpstr">
      <vt:lpstr>Arial</vt:lpstr>
      <vt:lpstr>Arial Black</vt:lpstr>
      <vt:lpstr>Calibri</vt:lpstr>
      <vt:lpstr>Cambria</vt:lpstr>
      <vt:lpstr>Century Gothic</vt:lpstr>
      <vt:lpstr>Times New Roman</vt:lpstr>
      <vt:lpstr>Wingdings</vt:lpstr>
      <vt:lpstr>Wingdings 2</vt:lpstr>
      <vt:lpstr>Wingdings 3</vt:lpstr>
      <vt:lpstr>Jon</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"ZUI - nie daj się wciągnąć !"</dc:title>
  <dc:creator>Jolanta</dc:creator>
  <cp:lastModifiedBy>Ewelina Borkowska</cp:lastModifiedBy>
  <cp:revision>72</cp:revision>
  <dcterms:created xsi:type="dcterms:W3CDTF">2017-11-01T19:17:47Z</dcterms:created>
  <dcterms:modified xsi:type="dcterms:W3CDTF">2024-01-08T20:44:12Z</dcterms:modified>
</cp:coreProperties>
</file>